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40"/>
  </p:notesMasterIdLst>
  <p:sldIdLst>
    <p:sldId id="256" r:id="rId5"/>
    <p:sldId id="556" r:id="rId6"/>
    <p:sldId id="606" r:id="rId7"/>
    <p:sldId id="607" r:id="rId8"/>
    <p:sldId id="608" r:id="rId9"/>
    <p:sldId id="609" r:id="rId10"/>
    <p:sldId id="610" r:id="rId11"/>
    <p:sldId id="611" r:id="rId12"/>
    <p:sldId id="612" r:id="rId13"/>
    <p:sldId id="613" r:id="rId14"/>
    <p:sldId id="634" r:id="rId15"/>
    <p:sldId id="614" r:id="rId16"/>
    <p:sldId id="615" r:id="rId17"/>
    <p:sldId id="616" r:id="rId18"/>
    <p:sldId id="617" r:id="rId19"/>
    <p:sldId id="635" r:id="rId20"/>
    <p:sldId id="618" r:id="rId21"/>
    <p:sldId id="632" r:id="rId22"/>
    <p:sldId id="619" r:id="rId23"/>
    <p:sldId id="633" r:id="rId24"/>
    <p:sldId id="620" r:id="rId25"/>
    <p:sldId id="636" r:id="rId26"/>
    <p:sldId id="621" r:id="rId27"/>
    <p:sldId id="622" r:id="rId28"/>
    <p:sldId id="623" r:id="rId29"/>
    <p:sldId id="624" r:id="rId30"/>
    <p:sldId id="625" r:id="rId31"/>
    <p:sldId id="626" r:id="rId32"/>
    <p:sldId id="627" r:id="rId33"/>
    <p:sldId id="628" r:id="rId34"/>
    <p:sldId id="631" r:id="rId35"/>
    <p:sldId id="604" r:id="rId36"/>
    <p:sldId id="605" r:id="rId37"/>
    <p:sldId id="495" r:id="rId38"/>
    <p:sldId id="454" r:id="rId3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34"/>
            <p14:sldId id="614"/>
            <p14:sldId id="615"/>
            <p14:sldId id="616"/>
            <p14:sldId id="617"/>
            <p14:sldId id="635"/>
            <p14:sldId id="618"/>
            <p14:sldId id="632"/>
            <p14:sldId id="619"/>
            <p14:sldId id="633"/>
            <p14:sldId id="620"/>
            <p14:sldId id="636"/>
            <p14:sldId id="621"/>
            <p14:sldId id="622"/>
            <p14:sldId id="623"/>
            <p14:sldId id="624"/>
            <p14:sldId id="625"/>
            <p14:sldId id="626"/>
            <p14:sldId id="627"/>
            <p14:sldId id="628"/>
            <p14:sldId id="631"/>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570" autoAdjust="0"/>
  </p:normalViewPr>
  <p:slideViewPr>
    <p:cSldViewPr snapToGrid="0">
      <p:cViewPr varScale="1">
        <p:scale>
          <a:sx n="70" d="100"/>
          <a:sy n="70" d="100"/>
        </p:scale>
        <p:origin x="944" y="5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5/15/2015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Provides a high-level introduction of Azure Resource Manager</a:t>
            </a:r>
          </a:p>
          <a:p>
            <a:endParaRPr lang="en-US" b="0" baseline="0" dirty="0" smtClean="0"/>
          </a:p>
          <a:p>
            <a:r>
              <a:rPr lang="en-US" b="1" baseline="0" dirty="0" smtClean="0"/>
              <a:t>Speaker Notes:</a:t>
            </a:r>
          </a:p>
          <a:p>
            <a:pPr marL="171450" indent="-171450">
              <a:buFont typeface="Arial" panose="020B0604020202020204" pitchFamily="34" charset="0"/>
              <a:buChar char="•"/>
            </a:pPr>
            <a:r>
              <a:rPr lang="en-US" baseline="0" dirty="0" smtClean="0"/>
              <a:t>If you are new to the subject, refer to this video: http://channel9.msdn.com/Events/TechEd/NorthAmerica/2014/DEV-B224#fbid= </a:t>
            </a:r>
            <a:endParaRPr lang="en-US" dirty="0" smtClean="0"/>
          </a:p>
          <a:p>
            <a:endParaRPr lang="en-US" dirty="0" smtClean="0"/>
          </a:p>
          <a:p>
            <a:r>
              <a:rPr lang="en-US" b="1" dirty="0" smtClean="0"/>
              <a:t>Transition:</a:t>
            </a:r>
          </a:p>
          <a:p>
            <a:r>
              <a:rPr lang="en-US" dirty="0" smtClean="0"/>
              <a:t>Next, we’ll study Azure</a:t>
            </a:r>
            <a:r>
              <a:rPr lang="en-US" baseline="0" dirty="0" smtClean="0"/>
              <a:t> Cloud Service, which provides a </a:t>
            </a:r>
            <a:r>
              <a:rPr lang="en-US" baseline="0" dirty="0" err="1" smtClean="0"/>
              <a:t>PaaS</a:t>
            </a:r>
            <a:r>
              <a:rPr lang="en-US" baseline="0" dirty="0" smtClean="0"/>
              <a:t> offering for your n-Tiered applications. </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1413093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818860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2081836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2899748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dirty="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1162936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1848926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2436333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763105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3201947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the difference between Roles and Instances</a:t>
            </a:r>
          </a:p>
          <a:p>
            <a:endParaRPr lang="en-US" dirty="0" smtClean="0"/>
          </a:p>
          <a:p>
            <a:r>
              <a:rPr lang="en-US" b="1" dirty="0" smtClean="0"/>
              <a:t>Speaker Notes</a:t>
            </a:r>
          </a:p>
          <a:p>
            <a:pPr marL="171450" indent="-171450">
              <a:buFont typeface="Arial" pitchFamily="34" charset="0"/>
              <a:buChar char="•"/>
            </a:pPr>
            <a:r>
              <a:rPr lang="en-US" baseline="0" dirty="0" smtClean="0"/>
              <a:t>The Service model defines the shape of a service- </a:t>
            </a:r>
          </a:p>
          <a:p>
            <a:pPr marL="384431" lvl="1" indent="-171450">
              <a:buFont typeface="Arial" pitchFamily="34" charset="0"/>
              <a:buChar char="•"/>
            </a:pPr>
            <a:r>
              <a:rPr lang="en-US" baseline="0" dirty="0" smtClean="0"/>
              <a:t>the Roles it will have</a:t>
            </a:r>
          </a:p>
          <a:p>
            <a:pPr marL="384431" lvl="1" indent="-171450">
              <a:buFont typeface="Arial" pitchFamily="34" charset="0"/>
              <a:buChar char="•"/>
            </a:pPr>
            <a:r>
              <a:rPr lang="en-US" baseline="0" dirty="0" smtClean="0"/>
              <a:t>endpoints it will listen on</a:t>
            </a:r>
          </a:p>
          <a:p>
            <a:pPr marL="384431" lvl="1" indent="-171450">
              <a:buFont typeface="Arial" pitchFamily="34" charset="0"/>
              <a:buChar char="•"/>
            </a:pPr>
            <a:r>
              <a:rPr lang="en-US" baseline="0" dirty="0" smtClean="0"/>
              <a:t>Types of VMs that will be run</a:t>
            </a:r>
          </a:p>
          <a:p>
            <a:pPr marL="384431" lvl="1" indent="-171450">
              <a:buFont typeface="Arial" pitchFamily="34" charset="0"/>
              <a:buChar char="•"/>
            </a:pPr>
            <a:endParaRPr lang="en-US" baseline="0" dirty="0" smtClean="0"/>
          </a:p>
          <a:p>
            <a:pPr marL="171450" lvl="0" indent="-171450">
              <a:buFont typeface="Arial" pitchFamily="34" charset="0"/>
              <a:buChar char="•"/>
            </a:pPr>
            <a:r>
              <a:rPr lang="en-US" baseline="0" dirty="0" smtClean="0"/>
              <a:t>At runtime each Role will run at a given scale</a:t>
            </a:r>
          </a:p>
          <a:p>
            <a:pPr marL="384431" lvl="1" indent="-171450">
              <a:buFont typeface="Arial" pitchFamily="34" charset="0"/>
              <a:buChar char="•"/>
            </a:pPr>
            <a:r>
              <a:rPr lang="en-US" baseline="0" dirty="0" smtClean="0"/>
              <a:t>Specifically each role will be deployed onto and executed on one or more VMs</a:t>
            </a:r>
          </a:p>
          <a:p>
            <a:pPr marL="384431" lvl="1" indent="-171450">
              <a:buFont typeface="Arial" pitchFamily="34" charset="0"/>
              <a:buChar char="•"/>
            </a:pPr>
            <a:r>
              <a:rPr lang="en-US" baseline="0" dirty="0" smtClean="0"/>
              <a:t>A VM runs a single role</a:t>
            </a:r>
          </a:p>
          <a:p>
            <a:endParaRPr lang="en-US" baseline="0" dirty="0" smtClean="0"/>
          </a:p>
          <a:p>
            <a:r>
              <a:rPr lang="en-US" b="1" baseline="0" dirty="0" smtClean="0"/>
              <a:t>Notes</a:t>
            </a:r>
          </a:p>
          <a:p>
            <a:r>
              <a:rPr lang="en-US" b="0" baseline="0" dirty="0" smtClean="0"/>
              <a:t>Notes on the various security roles involved in running a Microsoft Azure account</a:t>
            </a:r>
          </a:p>
          <a:p>
            <a:r>
              <a:rPr lang="en-NZ" dirty="0" smtClean="0"/>
              <a:t>http://blog.toddysm.com/2010/01/subscription-and-service-administration-in-windows-azure.html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1358038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dirty="0" smtClean="0"/>
              <a:t>Slide Objective</a:t>
            </a:r>
          </a:p>
          <a:p>
            <a:r>
              <a:rPr lang="en-US" b="0" dirty="0" smtClean="0"/>
              <a:t>Understand deploying a Cloud</a:t>
            </a:r>
            <a:r>
              <a:rPr lang="en-US" b="0" baseline="0" dirty="0" smtClean="0"/>
              <a:t> Service</a:t>
            </a:r>
          </a:p>
          <a:p>
            <a:endParaRPr lang="en-US" b="0" dirty="0" smtClean="0"/>
          </a:p>
          <a:p>
            <a:r>
              <a:rPr lang="en-US" dirty="0" smtClean="0"/>
              <a:t>Speaker</a:t>
            </a:r>
            <a:r>
              <a:rPr lang="en-US" baseline="0" dirty="0" smtClean="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Reemphasize that application is made up of application code and infrastructure code. Every Role instance is configured identically and deployed with same application code allowing for scale, resiliency and consistent deployment experience.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171450" indent="-171450">
              <a:buFont typeface="Wingdings" panose="05000000000000000000" pitchFamily="2" charset="2"/>
              <a:buChar char="§"/>
            </a:pPr>
            <a:r>
              <a:rPr lang="en-US" baseline="0" dirty="0" smtClean="0"/>
              <a:t>Explain as a </a:t>
            </a:r>
            <a:r>
              <a:rPr lang="en-US" baseline="0" dirty="0" err="1" smtClean="0"/>
              <a:t>DevOp</a:t>
            </a:r>
            <a:r>
              <a:rPr lang="en-US" baseline="0" dirty="0" smtClean="0"/>
              <a:t> you describe infrastructure, shape and scale in the .</a:t>
            </a:r>
            <a:r>
              <a:rPr lang="en-US" baseline="0" dirty="0" err="1" smtClean="0"/>
              <a:t>csdef</a:t>
            </a:r>
            <a:r>
              <a:rPr lang="en-US" baseline="0" dirty="0" smtClean="0"/>
              <a:t> and .</a:t>
            </a:r>
            <a:r>
              <a:rPr lang="en-US" baseline="0" dirty="0" err="1" smtClean="0"/>
              <a:t>cscfg</a:t>
            </a:r>
            <a:r>
              <a:rPr lang="en-US" baseline="0" dirty="0" smtClean="0"/>
              <a:t> files.</a:t>
            </a:r>
          </a:p>
          <a:p>
            <a:pPr marL="171450" indent="-171450">
              <a:buFont typeface="Wingdings" panose="05000000000000000000" pitchFamily="2" charset="2"/>
              <a:buChar char="§"/>
            </a:pPr>
            <a:r>
              <a:rPr lang="en-US" baseline="0" dirty="0" smtClean="0"/>
              <a:t>Package application code with *.</a:t>
            </a:r>
            <a:r>
              <a:rPr lang="en-US" baseline="0" dirty="0" err="1" smtClean="0"/>
              <a:t>csdef</a:t>
            </a:r>
            <a:r>
              <a:rPr lang="en-US" baseline="0" dirty="0" smtClean="0"/>
              <a:t> in to a *.</a:t>
            </a:r>
            <a:r>
              <a:rPr lang="en-US" baseline="0" dirty="0" err="1" smtClean="0"/>
              <a:t>cspkg</a:t>
            </a:r>
            <a:r>
              <a:rPr lang="en-US" baseline="0" dirty="0" smtClean="0"/>
              <a:t> zip file.</a:t>
            </a:r>
          </a:p>
          <a:p>
            <a:pPr marL="171450" indent="-171450">
              <a:buFont typeface="Wingdings" panose="05000000000000000000" pitchFamily="2" charset="2"/>
              <a:buChar char="§"/>
            </a:pPr>
            <a:r>
              <a:rPr lang="en-US" baseline="0" dirty="0" smtClean="0"/>
              <a:t>Upload .</a:t>
            </a:r>
            <a:r>
              <a:rPr lang="en-US" baseline="0" dirty="0" err="1" smtClean="0"/>
              <a:t>cspkg</a:t>
            </a:r>
            <a:r>
              <a:rPr lang="en-US" baseline="0" dirty="0" smtClean="0"/>
              <a:t> file with .</a:t>
            </a:r>
            <a:r>
              <a:rPr lang="en-US" baseline="0" dirty="0" err="1" smtClean="0"/>
              <a:t>cscfg</a:t>
            </a:r>
            <a:r>
              <a:rPr lang="en-US" baseline="0" dirty="0" smtClean="0"/>
              <a:t> file via Azure portal, Visual Studio or PowerShell.</a:t>
            </a:r>
          </a:p>
          <a:p>
            <a:pPr marL="171450" indent="-171450">
              <a:buFont typeface="Wingdings" panose="05000000000000000000" pitchFamily="2" charset="2"/>
              <a:buChar char="§"/>
            </a:pPr>
            <a:r>
              <a:rPr lang="en-US" baseline="0" dirty="0" smtClean="0"/>
              <a:t>Azure provisions the infrastructure with each Role instance VM configured identically and  deployed with same application code.</a:t>
            </a:r>
          </a:p>
          <a:p>
            <a:pPr marL="171450" indent="-171450">
              <a:buFont typeface="Wingdings" panose="05000000000000000000" pitchFamily="2" charset="2"/>
              <a:buChar char="§"/>
            </a:pPr>
            <a:r>
              <a:rPr lang="en-US" baseline="0" dirty="0" smtClean="0"/>
              <a:t>Package can be deployed to staging or production site and VIP swapped to accomplish continuous deployment.</a:t>
            </a:r>
          </a:p>
          <a:p>
            <a:pPr marL="171450" indent="-171450">
              <a:buFont typeface="Wingdings" panose="05000000000000000000" pitchFamily="2" charset="2"/>
              <a:buChar char="§"/>
            </a:pPr>
            <a:r>
              <a:rPr lang="en-US" b="0" baseline="0" dirty="0" smtClean="0"/>
              <a:t>Deploying to Cloud Service essentially captures the DevOps mindset.</a:t>
            </a:r>
            <a:br>
              <a:rPr lang="en-US" b="0" baseline="0" dirty="0" smtClean="0"/>
            </a:b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4087004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Demo:</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Create</a:t>
            </a:r>
            <a:r>
              <a:rPr lang="en-US" sz="1200" kern="1200" baseline="0" dirty="0" smtClean="0">
                <a:solidFill>
                  <a:schemeClr val="tx1"/>
                </a:solidFill>
                <a:effectLst/>
                <a:latin typeface="+mn-lt"/>
                <a:ea typeface="+mn-ea"/>
                <a:cs typeface="+mn-cs"/>
              </a:rPr>
              <a:t> a Hello World Cloud Service.</a:t>
            </a:r>
          </a:p>
          <a:p>
            <a:pPr lvl="0"/>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Steps:</a:t>
            </a:r>
          </a:p>
          <a:p>
            <a:pPr marL="228600" lvl="0" indent="-228600">
              <a:buFont typeface="Arial" panose="020B0604020202020204" pitchFamily="34" charset="0"/>
              <a:buAutoNum type="arabicPeriod"/>
            </a:pPr>
            <a:r>
              <a:rPr lang="en-US" sz="1200" b="0" kern="1200" dirty="0" smtClean="0">
                <a:solidFill>
                  <a:schemeClr val="tx1"/>
                </a:solidFill>
                <a:effectLst/>
                <a:latin typeface="+mn-lt"/>
                <a:ea typeface="+mn-ea"/>
                <a:cs typeface="+mn-cs"/>
              </a:rPr>
              <a:t>Create</a:t>
            </a:r>
            <a:r>
              <a:rPr lang="en-US" sz="1200" b="0" kern="1200" baseline="0" dirty="0" smtClean="0">
                <a:solidFill>
                  <a:schemeClr val="tx1"/>
                </a:solidFill>
                <a:effectLst/>
                <a:latin typeface="+mn-lt"/>
                <a:ea typeface="+mn-ea"/>
                <a:cs typeface="+mn-cs"/>
              </a:rPr>
              <a:t> a Cloud Service with a Web Role and Worker Role (with SB queue).</a:t>
            </a:r>
          </a:p>
          <a:p>
            <a:pPr marL="228600" lvl="0" indent="-228600">
              <a:buFont typeface="Arial" panose="020B0604020202020204" pitchFamily="34" charset="0"/>
              <a:buAutoNum type="arabicPeriod"/>
            </a:pPr>
            <a:r>
              <a:rPr lang="en-US" sz="1200" b="0" kern="1200" baseline="0" dirty="0" smtClean="0">
                <a:solidFill>
                  <a:schemeClr val="tx1"/>
                </a:solidFill>
                <a:effectLst/>
                <a:latin typeface="+mn-lt"/>
                <a:ea typeface="+mn-ea"/>
                <a:cs typeface="+mn-cs"/>
              </a:rPr>
              <a:t>Launch, explain local emulator.</a:t>
            </a:r>
          </a:p>
          <a:p>
            <a:pPr marL="228600" lvl="0" indent="-228600">
              <a:buFont typeface="Arial" panose="020B0604020202020204" pitchFamily="34" charset="0"/>
              <a:buAutoNum type="arabicPeriod"/>
            </a:pPr>
            <a:r>
              <a:rPr lang="en-US" sz="1200" b="0" kern="1200" baseline="0" smtClean="0">
                <a:solidFill>
                  <a:schemeClr val="tx1"/>
                </a:solidFill>
                <a:effectLst/>
                <a:latin typeface="+mn-lt"/>
                <a:ea typeface="+mn-ea"/>
                <a:cs typeface="+mn-cs"/>
              </a:rPr>
              <a:t>Show publish menu.</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483394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527539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1536721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2982F-AAE1-4ADA-A725-0A5C19CD442F}" type="slidenum">
              <a:rPr lang="en-US" smtClean="0"/>
              <a:t>27</a:t>
            </a:fld>
            <a:endParaRPr lang="en-US"/>
          </a:p>
        </p:txBody>
      </p:sp>
    </p:spTree>
    <p:extLst>
      <p:ext uri="{BB962C8B-B14F-4D97-AF65-F5344CB8AC3E}">
        <p14:creationId xmlns:p14="http://schemas.microsoft.com/office/powerpoint/2010/main" val="327300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5/15/2015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989749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5/15/2015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225204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endParaRPr lang="en-US" dirty="0" smtClean="0"/>
          </a:p>
          <a:p>
            <a:r>
              <a:rPr lang="en-US" dirty="0" smtClean="0"/>
              <a:t>It</a:t>
            </a:r>
            <a:r>
              <a:rPr lang="en-US" baseline="0" dirty="0" smtClean="0"/>
              <a:t> depends, but…. [click]</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5/15/2015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700583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5/15/2015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120782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94064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29885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321559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 </a:t>
            </a:r>
            <a:r>
              <a:rPr lang="en-US" dirty="0" smtClean="0"/>
              <a:t>And you keep iterating and making improvements over time. [Click]</a:t>
            </a:r>
          </a:p>
          <a:p>
            <a:pPr marL="228600" indent="-228600">
              <a:buFont typeface="+mj-lt"/>
              <a:buAutoNum type="arabicPeriod"/>
            </a:pPr>
            <a:r>
              <a:rPr lang="en-US" dirty="0" smtClean="0"/>
              <a:t>Once this partnership</a:t>
            </a:r>
            <a:r>
              <a:rPr lang="en-US" baseline="0" dirty="0" smtClean="0"/>
              <a:t> is going, a lot of good things follow. For instance, you get automated deployment, versioned environments, and eventually continuous deployment. [Click]</a:t>
            </a:r>
          </a:p>
          <a:p>
            <a:pPr marL="228600" indent="-228600">
              <a:buFont typeface="+mj-lt"/>
              <a:buAutoNum type="arabicPeriod"/>
            </a:pPr>
            <a:r>
              <a:rPr lang="en-US" dirty="0" smtClean="0"/>
              <a:t>You’ll have shorted cycle time, faster feedback loops, and faster speed to market. [Click]</a:t>
            </a:r>
          </a:p>
          <a:p>
            <a:pPr marL="228600" indent="-228600">
              <a:buFont typeface="+mj-lt"/>
              <a:buAutoNum type="arabicPeriod"/>
            </a:pPr>
            <a:r>
              <a:rPr lang="en-US" dirty="0" smtClean="0"/>
              <a:t>This also</a:t>
            </a:r>
            <a:r>
              <a:rPr lang="en-US" baseline="0" dirty="0" smtClean="0"/>
              <a:t> frees up your energy to gain additional business insights, to innovate, and to continuously improve your business.</a:t>
            </a:r>
          </a:p>
          <a:p>
            <a:pPr marL="228600" indent="-228600">
              <a:buFont typeface="+mj-lt"/>
              <a:buAutoNum type="arabicPeriod"/>
            </a:pPr>
            <a:r>
              <a:rPr lang="en-US" dirty="0" smtClean="0"/>
              <a:t>And as your business is settled</a:t>
            </a:r>
            <a:r>
              <a:rPr lang="en-US" baseline="0" dirty="0" smtClean="0"/>
              <a:t> on cloud, you can leverage cloud to improve quality of service (</a:t>
            </a:r>
            <a:r>
              <a:rPr lang="en-US" baseline="0" dirty="0" err="1" smtClean="0"/>
              <a:t>QoS</a:t>
            </a:r>
            <a:r>
              <a:rPr lang="en-US" baseline="0" dirty="0" smtClean="0"/>
              <a:t>), to reduce total cost of ownership (TCO), and elasticity to allow Azure adapts to your business growth.</a:t>
            </a:r>
            <a:endParaRPr lang="en-US" dirty="0" smtClean="0"/>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69487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endParaRPr lang="en-US" b="0" baseline="0" dirty="0" smtClean="0"/>
          </a:p>
          <a:p>
            <a:r>
              <a:rPr lang="en-US" b="1" baseline="0" dirty="0" smtClean="0"/>
              <a:t>Speaker Notes:</a:t>
            </a:r>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86620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Deploying</a:t>
            </a:r>
            <a:r>
              <a:rPr lang="en-US" baseline="0" dirty="0" smtClean="0"/>
              <a:t> a ASP.NET Website to Azure</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An active Azure subscription.</a:t>
            </a:r>
          </a:p>
          <a:p>
            <a:pPr marL="171450" indent="-171450">
              <a:buFont typeface="Arial" panose="020B0604020202020204" pitchFamily="34" charset="0"/>
              <a:buChar char="•"/>
            </a:pPr>
            <a:r>
              <a:rPr lang="en-US" altLang="zh-CN" baseline="0" dirty="0" smtClean="0"/>
              <a:t>The firework application (Cache-</a:t>
            </a:r>
            <a:r>
              <a:rPr lang="en-US" altLang="zh-CN" baseline="0" dirty="0" err="1" smtClean="0"/>
              <a:t>Redis</a:t>
            </a:r>
            <a:r>
              <a:rPr lang="en-US" altLang="zh-CN" baseline="0" dirty="0" smtClean="0"/>
              <a:t>-Firework-</a:t>
            </a:r>
            <a:r>
              <a:rPr lang="en-US" altLang="zh-CN" baseline="0" dirty="0" err="1" smtClean="0"/>
              <a:t>SignalR</a:t>
            </a:r>
            <a:r>
              <a:rPr lang="en-US" altLang="zh-CN" baseline="0" dirty="0" smtClean="0"/>
              <a:t>) has been loaded in Visual Studio. Compiled and verified to work locally.</a:t>
            </a:r>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Select </a:t>
            </a:r>
            <a:r>
              <a:rPr lang="en-US" b="1" baseline="0" dirty="0" smtClean="0"/>
              <a:t>Website</a:t>
            </a:r>
            <a:r>
              <a:rPr lang="en-US" baseline="0" dirty="0" smtClean="0"/>
              <a:t> and provision a new website.</a:t>
            </a:r>
          </a:p>
          <a:p>
            <a:pPr marL="228600" indent="-228600">
              <a:buFont typeface="+mj-lt"/>
              <a:buAutoNum type="arabicPeriod"/>
            </a:pPr>
            <a:r>
              <a:rPr lang="en-US" baseline="0" dirty="0" smtClean="0"/>
              <a:t>Run the firework application locally. Explain this is a regular </a:t>
            </a:r>
            <a:r>
              <a:rPr lang="en-US" baseline="0" dirty="0" err="1" smtClean="0"/>
              <a:t>ASP.Net</a:t>
            </a:r>
            <a:r>
              <a:rPr lang="en-US" baseline="0" dirty="0" smtClean="0"/>
              <a:t> application (your application code) that you want to deploy to Azure.</a:t>
            </a:r>
          </a:p>
          <a:p>
            <a:pPr marL="228600" indent="-228600">
              <a:buFont typeface="+mj-lt"/>
              <a:buAutoNum type="arabicPeriod"/>
            </a:pPr>
            <a:r>
              <a:rPr lang="en-US" baseline="0" dirty="0" smtClean="0"/>
              <a:t>In </a:t>
            </a:r>
            <a:r>
              <a:rPr lang="en-US" b="1" i="1" baseline="0" dirty="0" smtClean="0"/>
              <a:t>Solution Explorer</a:t>
            </a:r>
            <a:r>
              <a:rPr lang="en-US" baseline="0" dirty="0" smtClean="0"/>
              <a:t>, right-click the web project and select </a:t>
            </a:r>
            <a:r>
              <a:rPr lang="en-US" b="1" baseline="0" dirty="0" smtClean="0"/>
              <a:t>Publish</a:t>
            </a:r>
            <a:r>
              <a:rPr lang="en-US" baseline="0" dirty="0" smtClean="0"/>
              <a:t>.</a:t>
            </a:r>
          </a:p>
          <a:p>
            <a:pPr marL="228600" indent="-228600">
              <a:buFont typeface="+mj-lt"/>
              <a:buAutoNum type="arabicPeriod"/>
            </a:pPr>
            <a:r>
              <a:rPr lang="en-US" baseline="0" dirty="0" smtClean="0"/>
              <a:t>Follow the publish wizard to publish the application to the website we just provisioned.</a:t>
            </a:r>
          </a:p>
          <a:p>
            <a:pPr marL="228600" indent="-228600">
              <a:buFont typeface="+mj-lt"/>
              <a:buAutoNum type="arabicPeriod"/>
            </a:pPr>
            <a:r>
              <a:rPr lang="en-US" baseline="0" dirty="0" smtClean="0"/>
              <a:t>Test the application. Invite audience to participate if possible.</a:t>
            </a:r>
          </a:p>
          <a:p>
            <a:pPr marL="228600" indent="-228600">
              <a:buFont typeface="+mj-lt"/>
              <a:buAutoNum type="arabicPeriod"/>
            </a:pPr>
            <a:r>
              <a:rPr lang="en-US" baseline="0" dirty="0" smtClean="0"/>
              <a:t>Switch back to slide to explain what just happened.</a:t>
            </a:r>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8857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what happened during demo, and pave the discussion of Resource Manager.</a:t>
            </a:r>
          </a:p>
          <a:p>
            <a:endParaRPr lang="en-US" b="0" baseline="0" dirty="0" smtClean="0"/>
          </a:p>
          <a:p>
            <a:r>
              <a:rPr lang="en-US" b="1" baseline="0" dirty="0" smtClean="0"/>
              <a:t>Speaker Notes:</a:t>
            </a:r>
          </a:p>
          <a:p>
            <a:pPr marL="228600" indent="-228600">
              <a:buFont typeface="+mj-lt"/>
              <a:buAutoNum type="arabicPeriod"/>
            </a:pPr>
            <a:r>
              <a:rPr lang="en-US" baseline="0" dirty="0" smtClean="0"/>
              <a:t>You provided code. [Click]</a:t>
            </a:r>
          </a:p>
          <a:p>
            <a:pPr marL="228600" indent="-228600">
              <a:buFont typeface="+mj-lt"/>
              <a:buAutoNum type="arabicPeriod"/>
            </a:pPr>
            <a:r>
              <a:rPr lang="en-US" baseline="0" dirty="0" smtClean="0"/>
              <a:t>Azure provided resource (website). [Click]</a:t>
            </a:r>
          </a:p>
          <a:p>
            <a:pPr marL="228600" indent="-228600">
              <a:buFont typeface="+mj-lt"/>
              <a:buAutoNum type="arabicPeriod"/>
            </a:pPr>
            <a:r>
              <a:rPr lang="en-US" baseline="0" dirty="0" smtClean="0"/>
              <a:t>Your code is deployed to the resource and you have a running site. </a:t>
            </a:r>
          </a:p>
          <a:p>
            <a:pPr marL="228600" indent="-228600">
              <a:buFont typeface="+mj-lt"/>
              <a:buAutoNum type="arabicPeriod"/>
            </a:pPr>
            <a:endParaRPr lang="en-US" baseline="0" dirty="0" smtClean="0"/>
          </a:p>
          <a:p>
            <a:pPr marL="0" indent="0">
              <a:buFont typeface="+mj-lt"/>
              <a:buNone/>
            </a:pPr>
            <a:r>
              <a:rPr lang="en-US" b="1" baseline="0" dirty="0" smtClean="0"/>
              <a:t>Transition:</a:t>
            </a:r>
          </a:p>
          <a:p>
            <a:pPr marL="0" indent="0">
              <a:buFont typeface="+mj-lt"/>
              <a:buNone/>
            </a:pPr>
            <a:r>
              <a:rPr lang="en-US" baseline="0" dirty="0" smtClean="0"/>
              <a:t>Of course here we just went through a simple scenario. A more complex system would probably require a group of resources. Introducing Azure Resource Manager that provides an extensible architecture for managing resources on Azure.</a:t>
            </a:r>
          </a:p>
          <a:p>
            <a:pPr marL="0" indent="0">
              <a:buFont typeface="+mj-lt"/>
              <a:buNone/>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716753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smtClean="0">
                <a:solidFill>
                  <a:schemeClr val="bg1">
                    <a:alpha val="99000"/>
                  </a:schemeClr>
                </a:solidFill>
              </a:rPr>
              <a:t>Q&amp;A</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69"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14.xml"/><Relationship Id="rId11" Type="http://schemas.openxmlformats.org/officeDocument/2006/relationships/image" Target="../media/image20.emf"/><Relationship Id="rId5" Type="http://schemas.openxmlformats.org/officeDocument/2006/relationships/slideLayout" Target="../slideLayouts/slideLayout15.xml"/><Relationship Id="rId10" Type="http://schemas.openxmlformats.org/officeDocument/2006/relationships/image" Target="../media/image35.emf"/><Relationship Id="rId4" Type="http://schemas.openxmlformats.org/officeDocument/2006/relationships/tags" Target="../tags/tag5.xml"/><Relationship Id="rId9" Type="http://schemas.openxmlformats.org/officeDocument/2006/relationships/image" Target="../media/image3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29.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5.xml"/><Relationship Id="rId4"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9.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16.xml"/><Relationship Id="rId4"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29.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17.xml"/><Relationship Id="rId4"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29.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18.xml"/><Relationship Id="rId4"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29.emf"/><Relationship Id="rId5" Type="http://schemas.openxmlformats.org/officeDocument/2006/relationships/oleObject" Target="../embeddings/oleObject7.bin"/><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7.xml"/><Relationship Id="rId6" Type="http://schemas.openxmlformats.org/officeDocument/2006/relationships/image" Target="../media/image40.png"/><Relationship Id="rId5" Type="http://schemas.openxmlformats.org/officeDocument/2006/relationships/image" Target="../media/image13.emf"/><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50.emf"/><Relationship Id="rId3" Type="http://schemas.openxmlformats.org/officeDocument/2006/relationships/image" Target="../media/image46.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notesSlide" Target="../notesSlides/notesSlide24.xml"/><Relationship Id="rId1" Type="http://schemas.openxmlformats.org/officeDocument/2006/relationships/slideLayout" Target="../slideLayouts/slideLayout27.xml"/><Relationship Id="rId6" Type="http://schemas.openxmlformats.org/officeDocument/2006/relationships/image" Target="../media/image25.emf"/><Relationship Id="rId11" Type="http://schemas.openxmlformats.org/officeDocument/2006/relationships/image" Target="../media/image22.emf"/><Relationship Id="rId5" Type="http://schemas.openxmlformats.org/officeDocument/2006/relationships/image" Target="../media/image47.emf"/><Relationship Id="rId10" Type="http://schemas.openxmlformats.org/officeDocument/2006/relationships/image" Target="../media/image49.emf"/><Relationship Id="rId4" Type="http://schemas.openxmlformats.org/officeDocument/2006/relationships/image" Target="../media/image14.emf"/><Relationship Id="rId9" Type="http://schemas.openxmlformats.org/officeDocument/2006/relationships/image" Target="../media/image19.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8.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18" Type="http://schemas.openxmlformats.org/officeDocument/2006/relationships/image" Target="../media/image28.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emf"/><Relationship Id="rId17" Type="http://schemas.openxmlformats.org/officeDocument/2006/relationships/image" Target="../media/image27.emf"/><Relationship Id="rId2" Type="http://schemas.openxmlformats.org/officeDocument/2006/relationships/notesSlide" Target="../notesSlides/notesSlide7.xml"/><Relationship Id="rId16" Type="http://schemas.openxmlformats.org/officeDocument/2006/relationships/image" Target="../media/image26.emf"/><Relationship Id="rId1" Type="http://schemas.openxmlformats.org/officeDocument/2006/relationships/slideLayout" Target="../slideLayouts/slideLayout26.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5" Type="http://schemas.openxmlformats.org/officeDocument/2006/relationships/image" Target="../media/image2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 Id="rId14" Type="http://schemas.openxmlformats.org/officeDocument/2006/relationships/image" Target="../media/image2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Building </a:t>
            </a:r>
            <a:r>
              <a:rPr lang="en-US" smtClean="0"/>
              <a:t>Cloud Solutions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4294967295"/>
          </p:nvPr>
        </p:nvSpPr>
        <p:spPr>
          <a:xfrm>
            <a:off x="0" y="1336675"/>
            <a:ext cx="2165350" cy="3022600"/>
          </a:xfrm>
          <a:prstGeom prst="rect">
            <a:avLst/>
          </a:prstGeom>
        </p:spPr>
        <p:txBody>
          <a:bodyPr>
            <a:noAutofit/>
          </a:bodyPr>
          <a:lstStyle/>
          <a:p>
            <a:pPr marL="0" indent="0">
              <a:buNone/>
            </a:pPr>
            <a:r>
              <a:rPr lang="en-US" sz="2400" dirty="0">
                <a:latin typeface="Segoe UI Light" panose="020B0502040204020203" pitchFamily="34" charset="0"/>
                <a:cs typeface="Segoe UI Light" panose="020B0502040204020203" pitchFamily="34" charset="0"/>
              </a:rPr>
              <a:t>Consistent Management Layer</a:t>
            </a:r>
            <a:endParaRPr lang="en-US" sz="1800" dirty="0">
              <a:latin typeface="Segoe UI Light" panose="020B0502040204020203" pitchFamily="34" charset="0"/>
              <a:cs typeface="Segoe UI Light" panose="020B0502040204020203" pitchFamily="34" charset="0"/>
            </a:endParaRPr>
          </a:p>
        </p:txBody>
      </p:sp>
      <p:pic>
        <p:nvPicPr>
          <p:cNvPr id="460" name="Picture 459"/>
          <p:cNvPicPr>
            <a:picLocks noChangeAspect="1"/>
          </p:cNvPicPr>
          <p:nvPr/>
        </p:nvPicPr>
        <p:blipFill>
          <a:blip r:embed="rId3"/>
          <a:stretch>
            <a:fillRect/>
          </a:stretch>
        </p:blipFill>
        <p:spPr>
          <a:xfrm>
            <a:off x="2750096" y="462027"/>
            <a:ext cx="9264279" cy="5521362"/>
          </a:xfrm>
          <a:prstGeom prst="rect">
            <a:avLst/>
          </a:prstGeom>
        </p:spPr>
      </p:pic>
    </p:spTree>
    <p:extLst>
      <p:ext uri="{BB962C8B-B14F-4D97-AF65-F5344CB8AC3E}">
        <p14:creationId xmlns:p14="http://schemas.microsoft.com/office/powerpoint/2010/main" val="112193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01487" y="713311"/>
            <a:ext cx="2392585" cy="2411027"/>
            <a:chOff x="1646237" y="2506662"/>
            <a:chExt cx="2276475" cy="2445686"/>
          </a:xfrm>
        </p:grpSpPr>
        <p:pic>
          <p:nvPicPr>
            <p:cNvPr id="5" name="Picture 4"/>
            <p:cNvPicPr>
              <a:picLocks noChangeAspect="1"/>
            </p:cNvPicPr>
            <p:nvPr/>
          </p:nvPicPr>
          <p:blipFill>
            <a:blip r:embed="rId4"/>
            <a:stretch>
              <a:fillRect/>
            </a:stretch>
          </p:blipFill>
          <p:spPr>
            <a:xfrm>
              <a:off x="1646237" y="2506662"/>
              <a:ext cx="2276475" cy="1638300"/>
            </a:xfrm>
            <a:prstGeom prst="rect">
              <a:avLst/>
            </a:prstGeom>
          </p:spPr>
        </p:pic>
        <p:sp>
          <p:nvSpPr>
            <p:cNvPr id="6" name="TextBox 5"/>
            <p:cNvSpPr txBox="1"/>
            <p:nvPr/>
          </p:nvSpPr>
          <p:spPr>
            <a:xfrm>
              <a:off x="2099333" y="4259262"/>
              <a:ext cx="1417531"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Deploy</a:t>
              </a:r>
            </a:p>
          </p:txBody>
        </p:sp>
      </p:grpSp>
      <p:grpSp>
        <p:nvGrpSpPr>
          <p:cNvPr id="7" name="Group 6"/>
          <p:cNvGrpSpPr/>
          <p:nvPr/>
        </p:nvGrpSpPr>
        <p:grpSpPr>
          <a:xfrm>
            <a:off x="4440025" y="832371"/>
            <a:ext cx="2642856" cy="2269822"/>
            <a:chOff x="5075237" y="2625724"/>
            <a:chExt cx="2514600" cy="2302451"/>
          </a:xfrm>
        </p:grpSpPr>
        <p:pic>
          <p:nvPicPr>
            <p:cNvPr id="8" name="Picture 7"/>
            <p:cNvPicPr>
              <a:picLocks noChangeAspect="1"/>
            </p:cNvPicPr>
            <p:nvPr/>
          </p:nvPicPr>
          <p:blipFill>
            <a:blip r:embed="rId5"/>
            <a:stretch>
              <a:fillRect/>
            </a:stretch>
          </p:blipFill>
          <p:spPr>
            <a:xfrm>
              <a:off x="5075237" y="2625724"/>
              <a:ext cx="2514600" cy="1400175"/>
            </a:xfrm>
            <a:prstGeom prst="rect">
              <a:avLst/>
            </a:prstGeom>
          </p:spPr>
        </p:pic>
        <p:sp>
          <p:nvSpPr>
            <p:cNvPr id="9" name="TextBox 8"/>
            <p:cNvSpPr txBox="1"/>
            <p:nvPr/>
          </p:nvSpPr>
          <p:spPr>
            <a:xfrm>
              <a:off x="5463146" y="4235089"/>
              <a:ext cx="1707383"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Organize</a:t>
              </a:r>
            </a:p>
          </p:txBody>
        </p:sp>
      </p:grpSp>
      <p:grpSp>
        <p:nvGrpSpPr>
          <p:cNvPr id="10" name="Group 9"/>
          <p:cNvGrpSpPr/>
          <p:nvPr/>
        </p:nvGrpSpPr>
        <p:grpSpPr>
          <a:xfrm>
            <a:off x="8216687" y="894284"/>
            <a:ext cx="2783007" cy="2232618"/>
            <a:chOff x="8961437" y="2687636"/>
            <a:chExt cx="2647950" cy="2264712"/>
          </a:xfrm>
        </p:grpSpPr>
        <p:pic>
          <p:nvPicPr>
            <p:cNvPr id="11" name="Picture 10"/>
            <p:cNvPicPr>
              <a:picLocks noChangeAspect="1"/>
            </p:cNvPicPr>
            <p:nvPr/>
          </p:nvPicPr>
          <p:blipFill>
            <a:blip r:embed="rId6"/>
            <a:stretch>
              <a:fillRect/>
            </a:stretch>
          </p:blipFill>
          <p:spPr>
            <a:xfrm>
              <a:off x="8961437" y="2687636"/>
              <a:ext cx="2647950" cy="1276350"/>
            </a:xfrm>
            <a:prstGeom prst="rect">
              <a:avLst/>
            </a:prstGeom>
          </p:spPr>
        </p:pic>
        <p:sp>
          <p:nvSpPr>
            <p:cNvPr id="12" name="TextBox 11"/>
            <p:cNvSpPr txBox="1"/>
            <p:nvPr/>
          </p:nvSpPr>
          <p:spPr>
            <a:xfrm>
              <a:off x="9550687" y="4259262"/>
              <a:ext cx="1469450"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Control</a:t>
              </a:r>
            </a:p>
          </p:txBody>
        </p:sp>
      </p:grpSp>
      <p:sp>
        <p:nvSpPr>
          <p:cNvPr id="13" name="Content Placeholder 2"/>
          <p:cNvSpPr txBox="1">
            <a:spLocks/>
          </p:cNvSpPr>
          <p:nvPr>
            <p:custDataLst>
              <p:tags r:id="rId1"/>
            </p:custDataLst>
          </p:nvPr>
        </p:nvSpPr>
        <p:spPr>
          <a:xfrm>
            <a:off x="1960076" y="3377266"/>
            <a:ext cx="8032325" cy="2719388"/>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2400" b="1" dirty="0" smtClean="0"/>
              <a:t>Deploy</a:t>
            </a:r>
            <a:r>
              <a:rPr lang="en-US" sz="2400" dirty="0" smtClean="0"/>
              <a:t> application lifecycle container with repeatable declarative model based template</a:t>
            </a:r>
            <a:br>
              <a:rPr lang="en-US" sz="2400" dirty="0" smtClean="0"/>
            </a:br>
            <a:endParaRPr lang="en-US" sz="2400" dirty="0" smtClean="0"/>
          </a:p>
          <a:p>
            <a:r>
              <a:rPr lang="en-US" sz="2400" b="1" dirty="0" smtClean="0"/>
              <a:t>Organize</a:t>
            </a:r>
            <a:r>
              <a:rPr lang="en-US" sz="2400" dirty="0" smtClean="0"/>
              <a:t> resources by environment, role, department and user responsibility</a:t>
            </a:r>
          </a:p>
          <a:p>
            <a:endParaRPr lang="en-US" sz="2400" dirty="0"/>
          </a:p>
          <a:p>
            <a:r>
              <a:rPr lang="en-US" sz="2400" b="1" dirty="0" smtClean="0"/>
              <a:t>Control</a:t>
            </a:r>
            <a:r>
              <a:rPr lang="en-US" sz="2400" dirty="0" smtClean="0"/>
              <a:t> and monitor resources through RBAC, centralized audit and resource lock</a:t>
            </a:r>
          </a:p>
          <a:p>
            <a:endParaRPr lang="en-US" sz="2400" dirty="0"/>
          </a:p>
        </p:txBody>
      </p:sp>
    </p:spTree>
    <p:extLst>
      <p:ext uri="{BB962C8B-B14F-4D97-AF65-F5344CB8AC3E}">
        <p14:creationId xmlns:p14="http://schemas.microsoft.com/office/powerpoint/2010/main" val="154863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Cloud Services</a:t>
            </a:r>
            <a:endParaRPr lang="en-US" dirty="0"/>
          </a:p>
        </p:txBody>
      </p:sp>
    </p:spTree>
    <p:extLst>
      <p:ext uri="{BB962C8B-B14F-4D97-AF65-F5344CB8AC3E}">
        <p14:creationId xmlns:p14="http://schemas.microsoft.com/office/powerpoint/2010/main" val="4059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2721684" y="3595709"/>
            <a:ext cx="6748632" cy="950913"/>
          </a:xfrm>
        </p:spPr>
        <p:txBody>
          <a:bodyPr>
            <a:noAutofit/>
          </a:bodyPr>
          <a:lstStyle/>
          <a:p>
            <a:r>
              <a:rPr lang="en-US" dirty="0">
                <a:sym typeface="Wingdings" panose="05000000000000000000" pitchFamily="2" charset="2"/>
              </a:rPr>
              <a:t> </a:t>
            </a:r>
            <a:r>
              <a:rPr lang="en-US" altLang="zh-CN" dirty="0">
                <a:sym typeface="Wingdings" panose="05000000000000000000" pitchFamily="2" charset="2"/>
              </a:rPr>
              <a:t>Focus on your application</a:t>
            </a:r>
          </a:p>
          <a:p>
            <a:r>
              <a:rPr lang="en-US" dirty="0">
                <a:sym typeface="Wingdings" panose="05000000000000000000" pitchFamily="2" charset="2"/>
              </a:rPr>
              <a:t> Scalability, availability and reliability</a:t>
            </a:r>
            <a:endParaRPr lang="en-US" dirty="0"/>
          </a:p>
          <a:p>
            <a:r>
              <a:rPr lang="en-US" dirty="0">
                <a:sym typeface="Wingdings" panose="05000000000000000000" pitchFamily="2" charset="2"/>
              </a:rPr>
              <a:t> Monitoring and diagnostics</a:t>
            </a:r>
            <a:endParaRPr lang="en-US" dirty="0"/>
          </a:p>
          <a:p>
            <a:endParaRPr lang="en-US" dirty="0"/>
          </a:p>
        </p:txBody>
      </p:sp>
      <p:sp>
        <p:nvSpPr>
          <p:cNvPr id="5" name="Title 4"/>
          <p:cNvSpPr>
            <a:spLocks noGrp="1"/>
          </p:cNvSpPr>
          <p:nvPr>
            <p:ph type="title"/>
          </p:nvPr>
        </p:nvSpPr>
        <p:spPr/>
        <p:txBody>
          <a:bodyPr>
            <a:normAutofit/>
          </a:bodyPr>
          <a:lstStyle/>
          <a:p>
            <a:r>
              <a:rPr lang="en-US" altLang="zh-CN" dirty="0"/>
              <a:t>Cloud Services</a:t>
            </a:r>
            <a:endParaRPr lang="en-US" dirty="0"/>
          </a:p>
        </p:txBody>
      </p:sp>
    </p:spTree>
    <p:extLst>
      <p:ext uri="{BB962C8B-B14F-4D97-AF65-F5344CB8AC3E}">
        <p14:creationId xmlns:p14="http://schemas.microsoft.com/office/powerpoint/2010/main" val="29505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7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grpSp>
        <p:nvGrpSpPr>
          <p:cNvPr id="3" name="Group 2"/>
          <p:cNvGrpSpPr/>
          <p:nvPr/>
        </p:nvGrpSpPr>
        <p:grpSpPr>
          <a:xfrm>
            <a:off x="518160" y="2033126"/>
            <a:ext cx="11155680" cy="2999839"/>
            <a:chOff x="519248" y="2743415"/>
            <a:chExt cx="11155680" cy="2999839"/>
          </a:xfrm>
        </p:grpSpPr>
        <p:sp>
          <p:nvSpPr>
            <p:cNvPr id="5" name="Rectangle 4"/>
            <p:cNvSpPr/>
            <p:nvPr/>
          </p:nvSpPr>
          <p:spPr>
            <a:xfrm>
              <a:off x="2061704" y="2743415"/>
              <a:ext cx="8137133" cy="2999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Content Placeholder 2"/>
            <p:cNvSpPr txBox="1">
              <a:spLocks/>
            </p:cNvSpPr>
            <p:nvPr>
              <p:custDataLst>
                <p:tags r:id="rId3"/>
              </p:custDataLst>
            </p:nvPr>
          </p:nvSpPr>
          <p:spPr>
            <a:xfrm>
              <a:off x="519248" y="2743415"/>
              <a:ext cx="11155680" cy="61555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00" dirty="0">
                  <a:solidFill>
                    <a:schemeClr val="tx2">
                      <a:alpha val="99000"/>
                    </a:schemeClr>
                  </a:solidFill>
                  <a:latin typeface="Segoe UI Light" pitchFamily="34" charset="0"/>
                </a:rPr>
                <a:t>A container of related service roles</a:t>
              </a:r>
              <a:endParaRPr lang="en-US" dirty="0">
                <a:solidFill>
                  <a:schemeClr val="tx2">
                    <a:alpha val="99000"/>
                  </a:schemeClr>
                </a:solidFill>
                <a:latin typeface="Segoe UI Light" pitchFamily="34" charset="0"/>
              </a:endParaRPr>
            </a:p>
          </p:txBody>
        </p:sp>
        <p:pic>
          <p:nvPicPr>
            <p:cNvPr id="30" name="Picture 2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33434" y="3559672"/>
              <a:ext cx="1307743" cy="1102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02370"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971306"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8178229" y="3729519"/>
              <a:ext cx="729465" cy="585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7"/>
            <p:cNvPicPr>
              <a:picLocks noChangeAspect="1"/>
            </p:cNvPicPr>
            <p:nvPr/>
          </p:nvPicPr>
          <p:blipFill rotWithShape="1">
            <a:blip r:embed="rId11">
              <a:extLst>
                <a:ext uri="{28A0092B-C50C-407E-A947-70E740481C1C}">
                  <a14:useLocalDpi xmlns:a14="http://schemas.microsoft.com/office/drawing/2010/main" val="0"/>
                </a:ext>
              </a:extLst>
            </a:blip>
            <a:srcRect l="21314" r="16415" b="20506"/>
            <a:stretch/>
          </p:blipFill>
          <p:spPr bwMode="auto">
            <a:xfrm>
              <a:off x="8178229" y="3583057"/>
              <a:ext cx="780836" cy="79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Content Placeholder 2"/>
            <p:cNvSpPr txBox="1">
              <a:spLocks/>
            </p:cNvSpPr>
            <p:nvPr>
              <p:custDataLst>
                <p:tags r:id="rId4"/>
              </p:custDataLst>
            </p:nvPr>
          </p:nvSpPr>
          <p:spPr>
            <a:xfrm>
              <a:off x="3233434" y="4682458"/>
              <a:ext cx="5961386" cy="430887"/>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smtClean="0">
                  <a:solidFill>
                    <a:schemeClr val="tx2">
                      <a:alpha val="99000"/>
                    </a:schemeClr>
                  </a:solidFill>
                  <a:latin typeface="Segoe UI Light" pitchFamily="34" charset="0"/>
                </a:rPr>
                <a:t>Web Roles      Worker Roles          VMs</a:t>
              </a:r>
              <a:endParaRPr lang="en-US" sz="2000" dirty="0">
                <a:solidFill>
                  <a:schemeClr val="tx2">
                    <a:alpha val="99000"/>
                  </a:schemeClr>
                </a:solidFill>
                <a:latin typeface="Segoe UI Light" pitchFamily="34" charset="0"/>
              </a:endParaRPr>
            </a:p>
          </p:txBody>
        </p:sp>
      </p:grpSp>
      <p:sp>
        <p:nvSpPr>
          <p:cNvPr id="9" name="Title 8"/>
          <p:cNvSpPr>
            <a:spLocks noGrp="1"/>
          </p:cNvSpPr>
          <p:nvPr>
            <p:ph type="title"/>
          </p:nvPr>
        </p:nvSpPr>
        <p:spPr>
          <a:prstGeom prst="rect">
            <a:avLst/>
          </a:prstGeom>
        </p:spPr>
        <p:txBody>
          <a:bodyPr>
            <a:normAutofit/>
          </a:bodyPr>
          <a:lstStyle/>
          <a:p>
            <a:r>
              <a:rPr lang="en-US" dirty="0" smtClean="0"/>
              <a:t>What is a Cloud Service?</a:t>
            </a:r>
            <a:endParaRPr lang="en-US" dirty="0"/>
          </a:p>
        </p:txBody>
      </p:sp>
    </p:spTree>
    <p:extLst>
      <p:ext uri="{BB962C8B-B14F-4D97-AF65-F5344CB8AC3E}">
        <p14:creationId xmlns:p14="http://schemas.microsoft.com/office/powerpoint/2010/main" val="419821167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How do </a:t>
            </a:r>
            <a:r>
              <a:rPr lang="en-US" altLang="zh-CN" sz="3600" dirty="0"/>
              <a:t>roles communicate?</a:t>
            </a:r>
            <a:endParaRPr lang="en-US" sz="3600" dirty="0"/>
          </a:p>
        </p:txBody>
      </p:sp>
      <p:sp>
        <p:nvSpPr>
          <p:cNvPr id="3" name="Content Placeholder 2"/>
          <p:cNvSpPr>
            <a:spLocks noGrp="1"/>
          </p:cNvSpPr>
          <p:nvPr>
            <p:ph sz="quarter" idx="10"/>
          </p:nvPr>
        </p:nvSpPr>
        <p:spPr/>
        <p:txBody>
          <a:bodyPr>
            <a:noAutofit/>
          </a:bodyPr>
          <a:lstStyle/>
          <a:p>
            <a:r>
              <a:rPr lang="en-US" sz="2800" dirty="0" smtClean="0"/>
              <a:t>Public endpoints</a:t>
            </a:r>
          </a:p>
          <a:p>
            <a:pPr marL="457200" lvl="1" indent="0">
              <a:buNone/>
            </a:pPr>
            <a:r>
              <a:rPr lang="en-US" sz="2000" dirty="0" smtClean="0"/>
              <a:t>Publicly accessible, load balanced</a:t>
            </a:r>
          </a:p>
          <a:p>
            <a:pPr marL="457200" lvl="1" indent="0">
              <a:buNone/>
            </a:pPr>
            <a:endParaRPr lang="en-US" sz="2000" dirty="0" smtClean="0"/>
          </a:p>
          <a:p>
            <a:r>
              <a:rPr lang="en-US" sz="2800" dirty="0" smtClean="0"/>
              <a:t>Internal endpoints</a:t>
            </a:r>
          </a:p>
          <a:p>
            <a:pPr marL="457200" lvl="1" indent="0">
              <a:buNone/>
            </a:pPr>
            <a:r>
              <a:rPr lang="en-US" sz="2000" dirty="0" smtClean="0"/>
              <a:t>Private to cloud service, not load balanced</a:t>
            </a:r>
          </a:p>
          <a:p>
            <a:pPr marL="457200" lvl="1" indent="0">
              <a:buNone/>
            </a:pPr>
            <a:endParaRPr lang="en-US" sz="2000" dirty="0" smtClean="0"/>
          </a:p>
          <a:p>
            <a:r>
              <a:rPr lang="en-US" sz="2800" dirty="0" smtClean="0"/>
              <a:t>Instance Input endpoints</a:t>
            </a:r>
          </a:p>
          <a:p>
            <a:pPr marL="457200" lvl="1" indent="0">
              <a:buNone/>
            </a:pPr>
            <a:r>
              <a:rPr lang="en-US" sz="2000" dirty="0" smtClean="0"/>
              <a:t>Address individual instance</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15</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6433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785295" y="1803049"/>
            <a:ext cx="3187816" cy="288766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chemeClr val="tx1"/>
              </a:solidFill>
              <a:ea typeface="Segoe UI" pitchFamily="34" charset="0"/>
              <a:cs typeface="Segoe UI" pitchFamily="34" charset="0"/>
            </a:endParaRPr>
          </a:p>
        </p:txBody>
      </p:sp>
      <p:sp>
        <p:nvSpPr>
          <p:cNvPr id="19" name="Rounded Rectangle 18"/>
          <p:cNvSpPr/>
          <p:nvPr/>
        </p:nvSpPr>
        <p:spPr bwMode="auto">
          <a:xfrm>
            <a:off x="8241189" y="886731"/>
            <a:ext cx="3135772" cy="5065059"/>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5828" y="1956243"/>
            <a:ext cx="715487" cy="780290"/>
          </a:xfrm>
          <a:prstGeom prst="rect">
            <a:avLst/>
          </a:prstGeom>
          <a:solidFill>
            <a:schemeClr val="bg1"/>
          </a:solidFill>
        </p:spPr>
      </p:pic>
      <p:sp>
        <p:nvSpPr>
          <p:cNvPr id="31" name="TextBox 30"/>
          <p:cNvSpPr txBox="1"/>
          <p:nvPr/>
        </p:nvSpPr>
        <p:spPr>
          <a:xfrm>
            <a:off x="1991077" y="2065776"/>
            <a:ext cx="1373916" cy="544765"/>
          </a:xfrm>
          <a:prstGeom prst="rect">
            <a:avLst/>
          </a:prstGeom>
          <a:noFill/>
        </p:spPr>
        <p:txBody>
          <a:bodyPr wrap="square" lIns="182880" tIns="146304" rIns="182880" bIns="146304" rtlCol="0">
            <a:spAutoFit/>
          </a:bodyPr>
          <a:lstStyle/>
          <a:p>
            <a:pPr>
              <a:lnSpc>
                <a:spcPct val="90000"/>
              </a:lnSpc>
              <a:spcAft>
                <a:spcPts val="600"/>
              </a:spcAft>
            </a:pPr>
            <a:r>
              <a:rPr lang="en-US" b="1" dirty="0" smtClean="0">
                <a:gradFill>
                  <a:gsLst>
                    <a:gs pos="2917">
                      <a:schemeClr val="tx1"/>
                    </a:gs>
                    <a:gs pos="30000">
                      <a:schemeClr val="tx1"/>
                    </a:gs>
                  </a:gsLst>
                  <a:lin ang="5400000" scaled="0"/>
                </a:gradFill>
              </a:rPr>
              <a:t>Endpoint</a:t>
            </a:r>
          </a:p>
        </p:txBody>
      </p:sp>
      <p:sp>
        <p:nvSpPr>
          <p:cNvPr id="36" name="TextBox 35"/>
          <p:cNvSpPr txBox="1"/>
          <p:nvPr/>
        </p:nvSpPr>
        <p:spPr>
          <a:xfrm>
            <a:off x="2020997" y="2509776"/>
            <a:ext cx="1762484" cy="1997700"/>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rPr>
              <a:t>Name</a:t>
            </a:r>
          </a:p>
          <a:p>
            <a:pPr>
              <a:lnSpc>
                <a:spcPct val="90000"/>
              </a:lnSpc>
              <a:spcAft>
                <a:spcPts val="600"/>
              </a:spcAft>
            </a:pPr>
            <a:r>
              <a:rPr lang="en-US" sz="2000" dirty="0" smtClean="0">
                <a:gradFill>
                  <a:gsLst>
                    <a:gs pos="2917">
                      <a:schemeClr val="tx1"/>
                    </a:gs>
                    <a:gs pos="30000">
                      <a:schemeClr val="tx1"/>
                    </a:gs>
                  </a:gsLst>
                  <a:lin ang="5400000" scaled="0"/>
                </a:gradFill>
              </a:rPr>
              <a:t>Internal Port</a:t>
            </a:r>
          </a:p>
          <a:p>
            <a:pPr>
              <a:lnSpc>
                <a:spcPct val="90000"/>
              </a:lnSpc>
              <a:spcAft>
                <a:spcPts val="600"/>
              </a:spcAft>
            </a:pPr>
            <a:r>
              <a:rPr lang="en-US" sz="2000" dirty="0" smtClean="0">
                <a:gradFill>
                  <a:gsLst>
                    <a:gs pos="2917">
                      <a:schemeClr val="tx1"/>
                    </a:gs>
                    <a:gs pos="30000">
                      <a:schemeClr val="tx1"/>
                    </a:gs>
                  </a:gsLst>
                  <a:lin ang="5400000" scaled="0"/>
                </a:gradFill>
              </a:rPr>
              <a:t>Public Port</a:t>
            </a:r>
          </a:p>
          <a:p>
            <a:pPr>
              <a:lnSpc>
                <a:spcPct val="90000"/>
              </a:lnSpc>
              <a:spcAft>
                <a:spcPts val="600"/>
              </a:spcAft>
            </a:pPr>
            <a:r>
              <a:rPr lang="en-US" sz="2000" dirty="0" smtClean="0">
                <a:gradFill>
                  <a:gsLst>
                    <a:gs pos="2917">
                      <a:schemeClr val="tx1"/>
                    </a:gs>
                    <a:gs pos="30000">
                      <a:schemeClr val="tx1"/>
                    </a:gs>
                  </a:gsLst>
                  <a:lin ang="5400000" scaled="0"/>
                </a:gradFill>
              </a:rPr>
              <a:t>Protocol</a:t>
            </a:r>
          </a:p>
          <a:p>
            <a:pPr>
              <a:lnSpc>
                <a:spcPct val="90000"/>
              </a:lnSpc>
              <a:spcAft>
                <a:spcPts val="600"/>
              </a:spcAft>
            </a:pPr>
            <a:r>
              <a:rPr lang="en-US" sz="2000" dirty="0" smtClean="0">
                <a:gradFill>
                  <a:gsLst>
                    <a:gs pos="2917">
                      <a:schemeClr val="tx1"/>
                    </a:gs>
                    <a:gs pos="30000">
                      <a:schemeClr val="tx1"/>
                    </a:gs>
                  </a:gsLst>
                  <a:lin ang="5400000" scaled="0"/>
                </a:gradFill>
              </a:rPr>
              <a:t>IP</a:t>
            </a:r>
          </a:p>
        </p:txBody>
      </p:sp>
      <p:grpSp>
        <p:nvGrpSpPr>
          <p:cNvPr id="34" name="Group 33"/>
          <p:cNvGrpSpPr/>
          <p:nvPr/>
        </p:nvGrpSpPr>
        <p:grpSpPr>
          <a:xfrm rot="16200000">
            <a:off x="6301972" y="2994116"/>
            <a:ext cx="941456" cy="493702"/>
            <a:chOff x="5610389" y="1146273"/>
            <a:chExt cx="941456" cy="493702"/>
          </a:xfrm>
        </p:grpSpPr>
        <p:sp>
          <p:nvSpPr>
            <p:cNvPr id="48" name="Trapezoid 47"/>
            <p:cNvSpPr/>
            <p:nvPr/>
          </p:nvSpPr>
          <p:spPr>
            <a:xfrm>
              <a:off x="5610389" y="1146273"/>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pic>
          <p:nvPicPr>
            <p:cNvPr id="47" name="Picture 46"/>
            <p:cNvPicPr>
              <a:picLocks noChangeAspect="1"/>
            </p:cNvPicPr>
            <p:nvPr/>
          </p:nvPicPr>
          <p:blipFill>
            <a:blip r:embed="rId3">
              <a:duotone>
                <a:prstClr val="black"/>
                <a:srgbClr val="1D4380">
                  <a:tint val="45000"/>
                  <a:satMod val="400000"/>
                </a:srgbClr>
              </a:duotone>
            </a:blip>
            <a:stretch>
              <a:fillRect/>
            </a:stretch>
          </p:blipFill>
          <p:spPr>
            <a:xfrm>
              <a:off x="5934633" y="1164203"/>
              <a:ext cx="331662" cy="439325"/>
            </a:xfrm>
            <a:prstGeom prst="rect">
              <a:avLst/>
            </a:prstGeom>
          </p:spPr>
        </p:pic>
      </p:grpSp>
      <p:sp>
        <p:nvSpPr>
          <p:cNvPr id="50" name="TextBox 4"/>
          <p:cNvSpPr txBox="1"/>
          <p:nvPr/>
        </p:nvSpPr>
        <p:spPr>
          <a:xfrm>
            <a:off x="5958435" y="3844308"/>
            <a:ext cx="160191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prstClr val="white"/>
                </a:solidFill>
              </a:rPr>
              <a:t>Load </a:t>
            </a:r>
            <a:r>
              <a:rPr lang="en-US" dirty="0">
                <a:solidFill>
                  <a:prstClr val="white"/>
                </a:solidFill>
              </a:rPr>
              <a:t>Balancer</a:t>
            </a:r>
          </a:p>
        </p:txBody>
      </p:sp>
      <p:grpSp>
        <p:nvGrpSpPr>
          <p:cNvPr id="53" name="Group 52"/>
          <p:cNvGrpSpPr/>
          <p:nvPr/>
        </p:nvGrpSpPr>
        <p:grpSpPr>
          <a:xfrm>
            <a:off x="8880839" y="1244637"/>
            <a:ext cx="1804471" cy="1024181"/>
            <a:chOff x="8352593" y="1130185"/>
            <a:chExt cx="1804471" cy="1024181"/>
          </a:xfrm>
        </p:grpSpPr>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59" name="TextBox 58"/>
          <p:cNvSpPr txBox="1"/>
          <p:nvPr/>
        </p:nvSpPr>
        <p:spPr>
          <a:xfrm>
            <a:off x="5081846" y="3129842"/>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TCP:10011</a:t>
            </a:r>
          </a:p>
          <a:p>
            <a:pPr>
              <a:lnSpc>
                <a:spcPct val="90000"/>
              </a:lnSpc>
              <a:spcAft>
                <a:spcPts val="600"/>
              </a:spcAft>
            </a:pPr>
            <a:r>
              <a:rPr lang="en-US" sz="1400" dirty="0" smtClean="0">
                <a:solidFill>
                  <a:schemeClr val="bg1"/>
                </a:solidFill>
              </a:rPr>
              <a:t>TCP:10012</a:t>
            </a:r>
          </a:p>
        </p:txBody>
      </p:sp>
      <p:sp>
        <p:nvSpPr>
          <p:cNvPr id="35" name="TextBox 34"/>
          <p:cNvSpPr txBox="1"/>
          <p:nvPr/>
        </p:nvSpPr>
        <p:spPr>
          <a:xfrm>
            <a:off x="8753705" y="1845588"/>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TCP:10010</a:t>
            </a:r>
          </a:p>
        </p:txBody>
      </p:sp>
      <p:cxnSp>
        <p:nvCxnSpPr>
          <p:cNvPr id="63" name="Straight Arrow Connector 62"/>
          <p:cNvCxnSpPr/>
          <p:nvPr/>
        </p:nvCxnSpPr>
        <p:spPr>
          <a:xfrm flipV="1">
            <a:off x="7175908" y="1865456"/>
            <a:ext cx="1650838" cy="133239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8972221" y="4265976"/>
            <a:ext cx="1804471" cy="1024181"/>
            <a:chOff x="8352593" y="1130185"/>
            <a:chExt cx="1804471" cy="1024181"/>
          </a:xfrm>
        </p:grpSpPr>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grpSp>
        <p:nvGrpSpPr>
          <p:cNvPr id="66" name="Group 65"/>
          <p:cNvGrpSpPr/>
          <p:nvPr/>
        </p:nvGrpSpPr>
        <p:grpSpPr>
          <a:xfrm>
            <a:off x="8880839" y="2685443"/>
            <a:ext cx="1804471" cy="1024181"/>
            <a:chOff x="8352593" y="1130185"/>
            <a:chExt cx="1804471" cy="1024181"/>
          </a:xfrm>
        </p:grpSpPr>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61" name="TextBox 60"/>
          <p:cNvSpPr txBox="1"/>
          <p:nvPr/>
        </p:nvSpPr>
        <p:spPr>
          <a:xfrm>
            <a:off x="8686689" y="3253144"/>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TCP:10011</a:t>
            </a:r>
          </a:p>
        </p:txBody>
      </p:sp>
      <p:sp>
        <p:nvSpPr>
          <p:cNvPr id="62" name="TextBox 61"/>
          <p:cNvSpPr txBox="1"/>
          <p:nvPr/>
        </p:nvSpPr>
        <p:spPr>
          <a:xfrm>
            <a:off x="8832542" y="4799048"/>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TCP:10012</a:t>
            </a:r>
          </a:p>
        </p:txBody>
      </p:sp>
      <p:cxnSp>
        <p:nvCxnSpPr>
          <p:cNvPr id="75" name="Straight Arrow Connector 74"/>
          <p:cNvCxnSpPr/>
          <p:nvPr/>
        </p:nvCxnSpPr>
        <p:spPr>
          <a:xfrm>
            <a:off x="7176893" y="3197846"/>
            <a:ext cx="1709742" cy="149286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161379" y="3197846"/>
            <a:ext cx="1671163"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4889047" y="3221620"/>
            <a:ext cx="1451302" cy="2526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072647" y="2577051"/>
            <a:ext cx="118680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HTTP:80</a:t>
            </a:r>
          </a:p>
          <a:p>
            <a:pPr>
              <a:lnSpc>
                <a:spcPct val="90000"/>
              </a:lnSpc>
              <a:spcAft>
                <a:spcPts val="600"/>
              </a:spcAft>
            </a:pPr>
            <a:r>
              <a:rPr lang="en-US" sz="1400" dirty="0" smtClean="0">
                <a:solidFill>
                  <a:schemeClr val="bg1"/>
                </a:solidFill>
              </a:rPr>
              <a:t>TCP:10010</a:t>
            </a:r>
          </a:p>
        </p:txBody>
      </p:sp>
      <p:grpSp>
        <p:nvGrpSpPr>
          <p:cNvPr id="32" name="Group 31"/>
          <p:cNvGrpSpPr/>
          <p:nvPr/>
        </p:nvGrpSpPr>
        <p:grpSpPr bwMode="black">
          <a:xfrm>
            <a:off x="7512887" y="308581"/>
            <a:ext cx="1286538" cy="1046869"/>
            <a:chOff x="5184775" y="225425"/>
            <a:chExt cx="1500188" cy="1220788"/>
          </a:xfrm>
          <a:solidFill>
            <a:srgbClr val="FFFFFF"/>
          </a:solidFill>
        </p:grpSpPr>
        <p:sp>
          <p:nvSpPr>
            <p:cNvPr id="33"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grpSp>
    </p:spTree>
    <p:extLst>
      <p:ext uri="{BB962C8B-B14F-4D97-AF65-F5344CB8AC3E}">
        <p14:creationId xmlns:p14="http://schemas.microsoft.com/office/powerpoint/2010/main" val="278329305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9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endParaRPr lang="en-US" dirty="0"/>
          </a:p>
        </p:txBody>
      </p:sp>
      <p:sp>
        <p:nvSpPr>
          <p:cNvPr id="4" name="Title 3"/>
          <p:cNvSpPr>
            <a:spLocks noGrp="1"/>
          </p:cNvSpPr>
          <p:nvPr>
            <p:ph type="title"/>
          </p:nvPr>
        </p:nvSpPr>
        <p:spPr>
          <a:prstGeom prst="rect">
            <a:avLst/>
          </a:prstGeom>
        </p:spPr>
        <p:txBody>
          <a:bodyPr>
            <a:normAutofit/>
          </a:bodyPr>
          <a:lstStyle/>
          <a:p>
            <a:r>
              <a:rPr lang="en-US" dirty="0" smtClean="0"/>
              <a:t>Worker Role</a:t>
            </a:r>
            <a:endParaRPr lang="en-US" dirty="0"/>
          </a:p>
        </p:txBody>
      </p:sp>
      <p:grpSp>
        <p:nvGrpSpPr>
          <p:cNvPr id="8" name="Group 7"/>
          <p:cNvGrpSpPr/>
          <p:nvPr/>
        </p:nvGrpSpPr>
        <p:grpSpPr bwMode="black">
          <a:xfrm>
            <a:off x="8307037" y="2503358"/>
            <a:ext cx="2731340" cy="2222065"/>
            <a:chOff x="5184775" y="225425"/>
            <a:chExt cx="1500188" cy="1220788"/>
          </a:xfrm>
          <a:solidFill>
            <a:srgbClr val="FFFFFF"/>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48714148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6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r>
              <a:rPr lang="en-US" dirty="0">
                <a:latin typeface="Segoe UI Light" pitchFamily="34" charset="0"/>
              </a:rPr>
              <a:t>All features of a worker role + IIS 7, 7.5 or IIS 8.0*</a:t>
            </a:r>
          </a:p>
          <a:p>
            <a:r>
              <a:rPr lang="en-US" dirty="0">
                <a:latin typeface="Segoe UI Light" pitchFamily="34" charset="0"/>
              </a:rPr>
              <a:t>ASP.NET 3.5 SP1, 4.0 or 4.5* – 64bit</a:t>
            </a:r>
          </a:p>
          <a:p>
            <a:r>
              <a:rPr lang="en-US" dirty="0">
                <a:latin typeface="Segoe UI Light" pitchFamily="34" charset="0"/>
              </a:rPr>
              <a:t>Hosts</a:t>
            </a:r>
          </a:p>
          <a:p>
            <a:pPr marL="435655" lvl="3"/>
            <a:r>
              <a:rPr lang="en-US" dirty="0"/>
              <a:t>Webforms or MVC</a:t>
            </a:r>
          </a:p>
          <a:p>
            <a:pPr marL="435655" lvl="3"/>
            <a:r>
              <a:rPr lang="en-US" dirty="0"/>
              <a:t>FastCGI applications (e.g. PHP)</a:t>
            </a:r>
          </a:p>
          <a:p>
            <a:pPr marL="435655" lvl="3"/>
            <a:r>
              <a:rPr lang="en-US" dirty="0"/>
              <a:t>Multiple Websites</a:t>
            </a:r>
          </a:p>
          <a:p>
            <a:r>
              <a:rPr lang="en-US" dirty="0">
                <a:latin typeface="Segoe UI Light" pitchFamily="34" charset="0"/>
              </a:rPr>
              <a:t>Http(s)</a:t>
            </a:r>
          </a:p>
          <a:p>
            <a:r>
              <a:rPr lang="en-US" dirty="0">
                <a:latin typeface="Segoe UI Light" pitchFamily="34" charset="0"/>
              </a:rPr>
              <a:t>Web/Worker Hybrid</a:t>
            </a:r>
          </a:p>
          <a:p>
            <a:pPr marL="435655" lvl="3"/>
            <a:r>
              <a:rPr lang="en-US" dirty="0"/>
              <a:t>Can optionally implement </a:t>
            </a:r>
            <a:r>
              <a:rPr lang="en-US" dirty="0" err="1"/>
              <a:t>RoleEntryPoint</a:t>
            </a:r>
            <a:r>
              <a:rPr lang="en-US" dirty="0"/>
              <a:t>                 </a:t>
            </a:r>
            <a:r>
              <a:rPr lang="en-US" dirty="0">
                <a:solidFill>
                  <a:schemeClr val="accent4">
                    <a:lumMod val="50000"/>
                    <a:alpha val="99000"/>
                  </a:schemeClr>
                </a:solidFill>
              </a:rPr>
              <a:t>		      </a:t>
            </a:r>
            <a:r>
              <a:rPr lang="en-US" sz="1800" dirty="0">
                <a:solidFill>
                  <a:schemeClr val="bg1">
                    <a:alpha val="99000"/>
                  </a:schemeClr>
                </a:solidFill>
              </a:rPr>
              <a:t>*with Windows Server 2012</a:t>
            </a:r>
            <a:endParaRPr lang="en-US" dirty="0">
              <a:solidFill>
                <a:schemeClr val="bg1">
                  <a:alpha val="99000"/>
                </a:schemeClr>
              </a:solidFill>
            </a:endParaRPr>
          </a:p>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r>
              <a:rPr lang="en-US" dirty="0"/>
              <a:t>All features of a worker role + IIS 7, 7.5 or IIS 8.0*</a:t>
            </a:r>
          </a:p>
        </p:txBody>
      </p:sp>
      <p:sp>
        <p:nvSpPr>
          <p:cNvPr id="4" name="Title 3"/>
          <p:cNvSpPr>
            <a:spLocks noGrp="1"/>
          </p:cNvSpPr>
          <p:nvPr>
            <p:ph type="title"/>
          </p:nvPr>
        </p:nvSpPr>
        <p:spPr>
          <a:prstGeom prst="rect">
            <a:avLst/>
          </a:prstGeom>
        </p:spPr>
        <p:txBody>
          <a:bodyPr>
            <a:normAutofit/>
          </a:bodyPr>
          <a:lstStyle/>
          <a:p>
            <a:r>
              <a:rPr lang="en-US" dirty="0"/>
              <a:t>Web </a:t>
            </a:r>
            <a:r>
              <a:rPr lang="en-US" altLang="zh-CN" dirty="0"/>
              <a:t>Role</a:t>
            </a:r>
            <a:endParaRPr lang="en-US" dirty="0"/>
          </a:p>
        </p:txBody>
      </p:sp>
      <p:sp>
        <p:nvSpPr>
          <p:cNvPr id="10" name="Freeform 62"/>
          <p:cNvSpPr>
            <a:spLocks noEditPoints="1"/>
          </p:cNvSpPr>
          <p:nvPr/>
        </p:nvSpPr>
        <p:spPr bwMode="black">
          <a:xfrm>
            <a:off x="8411071" y="2593299"/>
            <a:ext cx="2294722" cy="2294126"/>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59164094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2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a:t>Queue Polling Worker</a:t>
            </a:r>
          </a:p>
          <a:p>
            <a:pPr marL="435655" lvl="3"/>
            <a:r>
              <a:rPr lang="en-US" sz="2400" dirty="0"/>
              <a:t>Poll and Pop Messages within while(true) loop</a:t>
            </a:r>
          </a:p>
          <a:p>
            <a:pPr marL="435655" lvl="3"/>
            <a:r>
              <a:rPr lang="en-US" sz="2400" dirty="0"/>
              <a:t>E.g. Map/Reduce pattern, background image processing</a:t>
            </a:r>
          </a:p>
          <a:p>
            <a:r>
              <a:rPr lang="en-US" sz="2400" dirty="0"/>
              <a:t>Listening Worker Role</a:t>
            </a:r>
          </a:p>
          <a:p>
            <a:pPr marL="435655" lvl="3"/>
            <a:r>
              <a:rPr lang="en-US" sz="2400" dirty="0"/>
              <a:t>Create </a:t>
            </a:r>
            <a:r>
              <a:rPr lang="en-US" sz="2400" dirty="0" err="1"/>
              <a:t>TcpListener</a:t>
            </a:r>
            <a:r>
              <a:rPr lang="en-US" sz="2400" dirty="0"/>
              <a:t> or WCF Service Host</a:t>
            </a:r>
          </a:p>
          <a:p>
            <a:pPr marL="435655" lvl="3"/>
            <a:r>
              <a:rPr lang="en-US" sz="2400" dirty="0"/>
              <a:t>E.g. Run a .NET SMTP server or WCF </a:t>
            </a:r>
            <a:r>
              <a:rPr lang="en-US" sz="2400" dirty="0" smtClean="0"/>
              <a:t>Service</a:t>
            </a:r>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75221029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Your services and Azure</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Design </a:t>
            </a:r>
            <a:r>
              <a:rPr lang="en-US" sz="4000" dirty="0">
                <a:sym typeface="Wingdings" panose="05000000000000000000" pitchFamily="2" charset="2"/>
              </a:rPr>
              <a:t>for Cloud</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Cloud </a:t>
            </a:r>
            <a:r>
              <a:rPr lang="en-US" sz="4000" dirty="0">
                <a:sym typeface="Wingdings" panose="05000000000000000000" pitchFamily="2" charset="2"/>
              </a:rPr>
              <a:t>Services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19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smtClean="0"/>
              <a:t>External </a:t>
            </a:r>
            <a:r>
              <a:rPr lang="en-US" sz="2400" dirty="0"/>
              <a:t>Process Worker Role</a:t>
            </a:r>
          </a:p>
          <a:p>
            <a:pPr marL="435655" lvl="3"/>
            <a:r>
              <a:rPr lang="en-US" sz="2400" dirty="0" err="1"/>
              <a:t>OnStart</a:t>
            </a:r>
            <a:r>
              <a:rPr lang="en-US" sz="2400" dirty="0"/>
              <a:t> or Run method executes </a:t>
            </a:r>
            <a:r>
              <a:rPr lang="en-US" sz="2400" dirty="0" err="1"/>
              <a:t>Process.Start</a:t>
            </a:r>
            <a:r>
              <a:rPr lang="en-US" sz="2400" dirty="0"/>
              <a:t>()</a:t>
            </a:r>
          </a:p>
          <a:p>
            <a:pPr marL="435655" lvl="3"/>
            <a:r>
              <a:rPr lang="en-US" sz="2400" dirty="0"/>
              <a:t>Startup Task installs or executes background/foreground process</a:t>
            </a:r>
          </a:p>
          <a:p>
            <a:pPr marL="336076" lvl="1" indent="-336076"/>
            <a:r>
              <a:rPr lang="en-US" sz="2400" dirty="0">
                <a:latin typeface="+mj-lt"/>
              </a:rPr>
              <a:t>Custom Role Entry Point (executable or </a:t>
            </a:r>
            <a:r>
              <a:rPr lang="en-US" sz="2400" dirty="0" err="1">
                <a:latin typeface="+mj-lt"/>
              </a:rPr>
              <a:t>.Net</a:t>
            </a:r>
            <a:r>
              <a:rPr lang="en-US" sz="2400" dirty="0">
                <a:latin typeface="+mj-lt"/>
              </a:rPr>
              <a:t> assembly)</a:t>
            </a:r>
          </a:p>
          <a:p>
            <a:pPr marL="336076" lvl="1" indent="-336076"/>
            <a:r>
              <a:rPr lang="en-US" sz="2400" dirty="0">
                <a:latin typeface="+mj-lt"/>
              </a:rPr>
              <a:t>E.g. Run a database server, web server, distributed cache</a:t>
            </a:r>
          </a:p>
          <a:p>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07567172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4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Rectangle 4"/>
          <p:cNvSpPr/>
          <p:nvPr/>
        </p:nvSpPr>
        <p:spPr>
          <a:xfrm>
            <a:off x="519114"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ounded Rectangle 5"/>
          <p:cNvSpPr/>
          <p:nvPr/>
        </p:nvSpPr>
        <p:spPr bwMode="auto">
          <a:xfrm>
            <a:off x="758828"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7" name="Rounded Rectangle 6"/>
          <p:cNvSpPr/>
          <p:nvPr/>
        </p:nvSpPr>
        <p:spPr bwMode="auto">
          <a:xfrm>
            <a:off x="6221416"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8" name="TextBox 7"/>
          <p:cNvSpPr txBox="1"/>
          <p:nvPr/>
        </p:nvSpPr>
        <p:spPr>
          <a:xfrm>
            <a:off x="6387398" y="2368297"/>
            <a:ext cx="4586990" cy="250837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At runtime each Role will execute on one or more instances </a:t>
            </a:r>
          </a:p>
          <a:p>
            <a:pPr marL="0" lvl="1"/>
            <a:endParaRPr lang="en-US" sz="800" dirty="0">
              <a:solidFill>
                <a:schemeClr val="tx2">
                  <a:alpha val="99000"/>
                </a:schemeClr>
              </a:solidFill>
            </a:endParaRPr>
          </a:p>
          <a:p>
            <a:pPr marL="0" lvl="1"/>
            <a:r>
              <a:rPr lang="en-US" sz="2000" dirty="0">
                <a:solidFill>
                  <a:schemeClr val="bg1">
                    <a:alpha val="99000"/>
                  </a:schemeClr>
                </a:solidFill>
              </a:rPr>
              <a:t>A role instance is a set of code, configuration, and local data, deployed in a dedicated VM</a:t>
            </a:r>
          </a:p>
        </p:txBody>
      </p:sp>
      <p:sp>
        <p:nvSpPr>
          <p:cNvPr id="9" name="TextBox 8"/>
          <p:cNvSpPr txBox="1"/>
          <p:nvPr/>
        </p:nvSpPr>
        <p:spPr>
          <a:xfrm>
            <a:off x="892780" y="2368297"/>
            <a:ext cx="4947663" cy="263661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Roles are defined in a Hosted Service</a:t>
            </a:r>
          </a:p>
          <a:p>
            <a:pPr marL="0" lvl="1"/>
            <a:endParaRPr lang="en-US" sz="800" dirty="0">
              <a:solidFill>
                <a:schemeClr val="tx2">
                  <a:alpha val="99000"/>
                </a:schemeClr>
              </a:solidFill>
            </a:endParaRPr>
          </a:p>
          <a:p>
            <a:pPr marL="0" lvl="1"/>
            <a:r>
              <a:rPr lang="en-US" sz="2000" b="1" dirty="0">
                <a:solidFill>
                  <a:schemeClr val="bg1">
                    <a:alpha val="99000"/>
                  </a:schemeClr>
                </a:solidFill>
              </a:rPr>
              <a:t>A role definition specifies:</a:t>
            </a:r>
          </a:p>
          <a:p>
            <a:pPr marL="0" lvl="1"/>
            <a:r>
              <a:rPr lang="en-US" sz="2000" dirty="0">
                <a:solidFill>
                  <a:schemeClr val="bg1">
                    <a:alpha val="99000"/>
                  </a:schemeClr>
                </a:solidFill>
              </a:rPr>
              <a:t>VM size</a:t>
            </a:r>
          </a:p>
          <a:p>
            <a:pPr marL="0" lvl="1"/>
            <a:r>
              <a:rPr lang="en-US" sz="2000" dirty="0">
                <a:solidFill>
                  <a:schemeClr val="bg1">
                    <a:alpha val="99000"/>
                  </a:schemeClr>
                </a:solidFill>
              </a:rPr>
              <a:t>Communication Endpoints</a:t>
            </a:r>
          </a:p>
          <a:p>
            <a:pPr marL="0" lvl="1"/>
            <a:r>
              <a:rPr lang="en-US" sz="2000" dirty="0">
                <a:solidFill>
                  <a:schemeClr val="bg1">
                    <a:alpha val="99000"/>
                  </a:schemeClr>
                </a:solidFill>
              </a:rPr>
              <a:t>Local storage resources</a:t>
            </a:r>
          </a:p>
          <a:p>
            <a:pPr marL="0" lvl="1"/>
            <a:r>
              <a:rPr lang="en-US" sz="2000" dirty="0">
                <a:solidFill>
                  <a:schemeClr val="bg1">
                    <a:alpha val="99000"/>
                  </a:schemeClr>
                </a:solidFill>
              </a:rPr>
              <a:t>etc.</a:t>
            </a:r>
          </a:p>
        </p:txBody>
      </p:sp>
      <p:sp>
        <p:nvSpPr>
          <p:cNvPr id="3" name="Title 2"/>
          <p:cNvSpPr>
            <a:spLocks noGrp="1"/>
          </p:cNvSpPr>
          <p:nvPr>
            <p:ph type="title" idx="4294967295"/>
          </p:nvPr>
        </p:nvSpPr>
        <p:spPr>
          <a:xfrm>
            <a:off x="0" y="228600"/>
            <a:ext cx="11152188" cy="747713"/>
          </a:xfrm>
          <a:prstGeom prst="rect">
            <a:avLst/>
          </a:prstGeom>
        </p:spPr>
        <p:txBody>
          <a:bodyPr>
            <a:normAutofit fontScale="90000"/>
          </a:bodyPr>
          <a:lstStyle/>
          <a:p>
            <a:r>
              <a:rPr lang="en-US" altLang="zh-CN" dirty="0" smtClean="0">
                <a:solidFill>
                  <a:schemeClr val="bg1"/>
                </a:solidFill>
              </a:rPr>
              <a:t>Roles and Instances</a:t>
            </a:r>
            <a:endParaRPr lang="en-US" dirty="0">
              <a:solidFill>
                <a:schemeClr val="bg1"/>
              </a:solidFill>
            </a:endParaRPr>
          </a:p>
        </p:txBody>
      </p:sp>
    </p:spTree>
    <p:extLst>
      <p:ext uri="{BB962C8B-B14F-4D97-AF65-F5344CB8AC3E}">
        <p14:creationId xmlns:p14="http://schemas.microsoft.com/office/powerpoint/2010/main" val="186358482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
          <p:cNvSpPr txBox="1"/>
          <p:nvPr/>
        </p:nvSpPr>
        <p:spPr>
          <a:xfrm>
            <a:off x="5810374" y="1476225"/>
            <a:ext cx="112101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prstClr val="white"/>
                </a:solidFill>
              </a:rPr>
              <a:t>VIP Swap</a:t>
            </a:r>
            <a:endParaRPr lang="en-US" dirty="0">
              <a:solidFill>
                <a:prstClr val="white"/>
              </a:solidFill>
            </a:endParaRPr>
          </a:p>
        </p:txBody>
      </p:sp>
      <p:cxnSp>
        <p:nvCxnSpPr>
          <p:cNvPr id="76" name="Straight Arrow Connector 75"/>
          <p:cNvCxnSpPr/>
          <p:nvPr/>
        </p:nvCxnSpPr>
        <p:spPr>
          <a:xfrm>
            <a:off x="5581709" y="1323693"/>
            <a:ext cx="1671163" cy="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3211511" y="1970724"/>
            <a:ext cx="0" cy="152228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12456" y="267612"/>
            <a:ext cx="5022505" cy="1495280"/>
            <a:chOff x="751171" y="727587"/>
            <a:chExt cx="5022505" cy="1495280"/>
          </a:xfrm>
        </p:grpSpPr>
        <p:grpSp>
          <p:nvGrpSpPr>
            <p:cNvPr id="5" name="Group 4"/>
            <p:cNvGrpSpPr/>
            <p:nvPr/>
          </p:nvGrpSpPr>
          <p:grpSpPr>
            <a:xfrm>
              <a:off x="1526776" y="885605"/>
              <a:ext cx="4246900" cy="1337262"/>
              <a:chOff x="2079890" y="967026"/>
              <a:chExt cx="4246900" cy="1337262"/>
            </a:xfrm>
          </p:grpSpPr>
          <p:sp>
            <p:nvSpPr>
              <p:cNvPr id="19" name="Rounded Rectangle 18"/>
              <p:cNvSpPr/>
              <p:nvPr/>
            </p:nvSpPr>
            <p:spPr bwMode="auto">
              <a:xfrm rot="5400000">
                <a:off x="3534709" y="-487793"/>
                <a:ext cx="1337262" cy="4246900"/>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a:grpSpLocks noChangeAspect="1"/>
              </p:cNvGrpSpPr>
              <p:nvPr/>
            </p:nvGrpSpPr>
            <p:grpSpPr>
              <a:xfrm>
                <a:off x="2358848" y="1157638"/>
                <a:ext cx="3706623" cy="576500"/>
                <a:chOff x="2965055" y="1204343"/>
                <a:chExt cx="5596076" cy="870371"/>
              </a:xfrm>
            </p:grpSpPr>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5055" y="1204345"/>
                  <a:ext cx="855920" cy="855920"/>
                </a:xfrm>
                <a:prstGeom prst="rect">
                  <a:avLst/>
                </a:prstGeom>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5211" y="1218794"/>
                  <a:ext cx="855920" cy="855920"/>
                </a:xfrm>
                <a:prstGeom prst="rect">
                  <a:avLst/>
                </a:prstGeom>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1818" y="1204343"/>
                  <a:ext cx="855920" cy="855920"/>
                </a:xfrm>
                <a:prstGeom prst="rect">
                  <a:avLst/>
                </a:prstGeom>
              </p:spPr>
            </p:pic>
          </p:grpSp>
        </p:grpSp>
        <p:grpSp>
          <p:nvGrpSpPr>
            <p:cNvPr id="65" name="Group 64"/>
            <p:cNvGrpSpPr>
              <a:grpSpLocks noChangeAspect="1"/>
            </p:cNvGrpSpPr>
            <p:nvPr/>
          </p:nvGrpSpPr>
          <p:grpSpPr bwMode="black">
            <a:xfrm>
              <a:off x="751171" y="727587"/>
              <a:ext cx="856889" cy="697259"/>
              <a:chOff x="5184775" y="225425"/>
              <a:chExt cx="1500188" cy="1220788"/>
            </a:xfrm>
            <a:solidFill>
              <a:srgbClr val="FFFFFF"/>
            </a:solidFill>
          </p:grpSpPr>
          <p:sp>
            <p:nvSpPr>
              <p:cNvPr id="72"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73"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7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grpSp>
      </p:grpSp>
      <p:grpSp>
        <p:nvGrpSpPr>
          <p:cNvPr id="77" name="Group 76"/>
          <p:cNvGrpSpPr/>
          <p:nvPr/>
        </p:nvGrpSpPr>
        <p:grpSpPr>
          <a:xfrm>
            <a:off x="6781101" y="267612"/>
            <a:ext cx="5022505" cy="1495280"/>
            <a:chOff x="751171" y="727587"/>
            <a:chExt cx="5022505" cy="1495280"/>
          </a:xfrm>
        </p:grpSpPr>
        <p:grpSp>
          <p:nvGrpSpPr>
            <p:cNvPr id="78" name="Group 77"/>
            <p:cNvGrpSpPr/>
            <p:nvPr/>
          </p:nvGrpSpPr>
          <p:grpSpPr>
            <a:xfrm>
              <a:off x="1526776" y="885605"/>
              <a:ext cx="4246900" cy="1337262"/>
              <a:chOff x="2079890" y="967026"/>
              <a:chExt cx="4246900" cy="1337262"/>
            </a:xfrm>
          </p:grpSpPr>
          <p:sp>
            <p:nvSpPr>
              <p:cNvPr id="85" name="Rounded Rectangle 84"/>
              <p:cNvSpPr/>
              <p:nvPr/>
            </p:nvSpPr>
            <p:spPr bwMode="auto">
              <a:xfrm rot="5400000">
                <a:off x="3534709" y="-487793"/>
                <a:ext cx="1337262" cy="4246900"/>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6" name="Group 85"/>
              <p:cNvGrpSpPr>
                <a:grpSpLocks noChangeAspect="1"/>
              </p:cNvGrpSpPr>
              <p:nvPr/>
            </p:nvGrpSpPr>
            <p:grpSpPr>
              <a:xfrm>
                <a:off x="2358848" y="1157638"/>
                <a:ext cx="3706623" cy="576500"/>
                <a:chOff x="2965055" y="1204343"/>
                <a:chExt cx="5596076" cy="870371"/>
              </a:xfrm>
            </p:grpSpPr>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5055" y="1204345"/>
                  <a:ext cx="855920" cy="855920"/>
                </a:xfrm>
                <a:prstGeom prst="rect">
                  <a:avLst/>
                </a:prstGeom>
              </p:spPr>
            </p:pic>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5211" y="1218794"/>
                  <a:ext cx="855920" cy="855920"/>
                </a:xfrm>
                <a:prstGeom prst="rect">
                  <a:avLst/>
                </a:prstGeom>
              </p:spPr>
            </p:pic>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1818" y="1204343"/>
                  <a:ext cx="855920" cy="855920"/>
                </a:xfrm>
                <a:prstGeom prst="rect">
                  <a:avLst/>
                </a:prstGeom>
              </p:spPr>
            </p:pic>
          </p:grpSp>
        </p:grpSp>
        <p:grpSp>
          <p:nvGrpSpPr>
            <p:cNvPr id="79" name="Group 78"/>
            <p:cNvGrpSpPr>
              <a:grpSpLocks noChangeAspect="1"/>
            </p:cNvGrpSpPr>
            <p:nvPr/>
          </p:nvGrpSpPr>
          <p:grpSpPr bwMode="black">
            <a:xfrm>
              <a:off x="751171" y="727587"/>
              <a:ext cx="856889" cy="697259"/>
              <a:chOff x="5184775" y="225425"/>
              <a:chExt cx="1500188" cy="1220788"/>
            </a:xfrm>
            <a:solidFill>
              <a:srgbClr val="FFFFFF"/>
            </a:solidFill>
          </p:grpSpPr>
          <p:sp>
            <p:nvSpPr>
              <p:cNvPr id="8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81"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sp>
            <p:nvSpPr>
              <p:cNvPr id="8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96740"/>
                <a:endParaRPr lang="en-US" sz="1900" dirty="0">
                  <a:solidFill>
                    <a:srgbClr val="FFFFFF"/>
                  </a:solidFill>
                </a:endParaRPr>
              </a:p>
            </p:txBody>
          </p:sp>
        </p:grpSp>
      </p:grpSp>
      <p:pic>
        <p:nvPicPr>
          <p:cNvPr id="8194" name="Picture 2" descr=".cscfg クラウド サービス構成"/>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9474" y="5230872"/>
            <a:ext cx="777240" cy="77724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a:grpSpLocks noChangeAspect="1"/>
          </p:cNvGrpSpPr>
          <p:nvPr/>
        </p:nvGrpSpPr>
        <p:grpSpPr>
          <a:xfrm>
            <a:off x="1163242" y="5195096"/>
            <a:ext cx="2312249" cy="1233012"/>
            <a:chOff x="1933947" y="3686460"/>
            <a:chExt cx="2638053" cy="1406748"/>
          </a:xfrm>
        </p:grpSpPr>
        <p:pic>
          <p:nvPicPr>
            <p:cNvPr id="91" name="Picture 20"/>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2346837" y="4103083"/>
              <a:ext cx="684839" cy="70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csdef クラウド サービス定義"/>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52462" y="4123948"/>
              <a:ext cx="889769" cy="889769"/>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bwMode="auto">
            <a:xfrm>
              <a:off x="1933947" y="3686460"/>
              <a:ext cx="2638053" cy="1406748"/>
            </a:xfrm>
            <a:prstGeom prst="round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cxnSp>
        <p:nvCxnSpPr>
          <p:cNvPr id="93" name="Straight Arrow Connector 92"/>
          <p:cNvCxnSpPr/>
          <p:nvPr/>
        </p:nvCxnSpPr>
        <p:spPr>
          <a:xfrm flipV="1">
            <a:off x="4072503" y="3925405"/>
            <a:ext cx="0" cy="114492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02336" y="3733331"/>
            <a:ext cx="11274552" cy="37065"/>
          </a:xfrm>
          <a:prstGeom prst="line">
            <a:avLst/>
          </a:prstGeom>
          <a:ln w="31750">
            <a:solidFill>
              <a:schemeClr val="accent3"/>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1545919" y="2781014"/>
            <a:ext cx="1791388"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Provision </a:t>
            </a:r>
          </a:p>
          <a:p>
            <a:pPr>
              <a:lnSpc>
                <a:spcPct val="90000"/>
              </a:lnSpc>
              <a:spcAft>
                <a:spcPts val="600"/>
              </a:spcAft>
            </a:pPr>
            <a:r>
              <a:rPr lang="en-US" dirty="0">
                <a:solidFill>
                  <a:schemeClr val="bg1"/>
                </a:solidFill>
              </a:rPr>
              <a:t>I</a:t>
            </a:r>
            <a:r>
              <a:rPr lang="en-US" dirty="0" smtClean="0">
                <a:solidFill>
                  <a:schemeClr val="bg1"/>
                </a:solidFill>
              </a:rPr>
              <a:t>nfrastructure </a:t>
            </a:r>
          </a:p>
        </p:txBody>
      </p:sp>
      <p:sp>
        <p:nvSpPr>
          <p:cNvPr id="95" name="TextBox 94"/>
          <p:cNvSpPr txBox="1"/>
          <p:nvPr/>
        </p:nvSpPr>
        <p:spPr>
          <a:xfrm>
            <a:off x="2644832" y="1240485"/>
            <a:ext cx="170028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t>Staging</a:t>
            </a:r>
            <a:endParaRPr lang="en-US" sz="1600" dirty="0" smtClean="0"/>
          </a:p>
        </p:txBody>
      </p:sp>
      <p:cxnSp>
        <p:nvCxnSpPr>
          <p:cNvPr id="96" name="Straight Arrow Connector 95"/>
          <p:cNvCxnSpPr/>
          <p:nvPr/>
        </p:nvCxnSpPr>
        <p:spPr>
          <a:xfrm flipV="1">
            <a:off x="2228741" y="3925405"/>
            <a:ext cx="0" cy="114492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5366386" y="2652391"/>
            <a:ext cx="1239696" cy="1239696"/>
            <a:chOff x="5334961" y="2880229"/>
            <a:chExt cx="1239696" cy="1239696"/>
          </a:xfrm>
        </p:grpSpPr>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34961" y="2880229"/>
              <a:ext cx="1239696" cy="1239696"/>
            </a:xfrm>
            <a:prstGeom prst="rect">
              <a:avLst/>
            </a:prstGeom>
          </p:spPr>
        </p:pic>
        <p:sp>
          <p:nvSpPr>
            <p:cNvPr id="101" name="TextBox 100"/>
            <p:cNvSpPr txBox="1"/>
            <p:nvPr/>
          </p:nvSpPr>
          <p:spPr>
            <a:xfrm>
              <a:off x="5504564" y="3332883"/>
              <a:ext cx="94981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Azure</a:t>
              </a:r>
              <a:endParaRPr lang="en-US" dirty="0" smtClean="0">
                <a:solidFill>
                  <a:schemeClr val="bg1"/>
                </a:solidFill>
              </a:endParaRPr>
            </a:p>
          </p:txBody>
        </p:sp>
      </p:grpSp>
      <p:sp>
        <p:nvSpPr>
          <p:cNvPr id="106" name="TextBox 105"/>
          <p:cNvSpPr txBox="1"/>
          <p:nvPr/>
        </p:nvSpPr>
        <p:spPr>
          <a:xfrm>
            <a:off x="1999103" y="5588174"/>
            <a:ext cx="528030"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chemeClr val="bg1"/>
                </a:solidFill>
              </a:rPr>
              <a:t>+</a:t>
            </a:r>
            <a:endParaRPr lang="en-US" b="1" dirty="0" smtClean="0">
              <a:solidFill>
                <a:schemeClr val="bg1"/>
              </a:solidFill>
            </a:endParaRPr>
          </a:p>
        </p:txBody>
      </p:sp>
      <p:sp>
        <p:nvSpPr>
          <p:cNvPr id="10" name="TextBox 9"/>
          <p:cNvSpPr txBox="1"/>
          <p:nvPr/>
        </p:nvSpPr>
        <p:spPr>
          <a:xfrm>
            <a:off x="1789052" y="5043409"/>
            <a:ext cx="957826" cy="544765"/>
          </a:xfrm>
          <a:prstGeom prst="rect">
            <a:avLst/>
          </a:prstGeom>
          <a:noFill/>
        </p:spPr>
        <p:txBody>
          <a:bodyPr wrap="none" lIns="182880" tIns="146304" rIns="182880" bIns="146304" rtlCol="0">
            <a:spAutoFit/>
          </a:bodyPr>
          <a:lstStyle/>
          <a:p>
            <a:pPr>
              <a:lnSpc>
                <a:spcPct val="90000"/>
              </a:lnSpc>
              <a:spcAft>
                <a:spcPts val="600"/>
              </a:spcAft>
            </a:pPr>
            <a:r>
              <a:rPr lang="en-US" dirty="0" err="1" smtClean="0">
                <a:solidFill>
                  <a:schemeClr val="bg1"/>
                </a:solidFill>
              </a:rPr>
              <a:t>cspkg</a:t>
            </a:r>
            <a:endParaRPr lang="en-US" dirty="0" smtClean="0">
              <a:solidFill>
                <a:schemeClr val="bg1"/>
              </a:solidFill>
            </a:endParaRPr>
          </a:p>
        </p:txBody>
      </p:sp>
      <p:sp>
        <p:nvSpPr>
          <p:cNvPr id="107" name="TextBox 106"/>
          <p:cNvSpPr txBox="1"/>
          <p:nvPr/>
        </p:nvSpPr>
        <p:spPr>
          <a:xfrm>
            <a:off x="3190104" y="1867658"/>
            <a:ext cx="1687000"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Deploy Code</a:t>
            </a:r>
          </a:p>
        </p:txBody>
      </p:sp>
      <p:sp>
        <p:nvSpPr>
          <p:cNvPr id="108" name="TextBox 107"/>
          <p:cNvSpPr txBox="1"/>
          <p:nvPr/>
        </p:nvSpPr>
        <p:spPr>
          <a:xfrm>
            <a:off x="9113477" y="1214498"/>
            <a:ext cx="170028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t>Production</a:t>
            </a:r>
          </a:p>
        </p:txBody>
      </p:sp>
      <p:pic>
        <p:nvPicPr>
          <p:cNvPr id="110" name="Picture 1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14053" y="4785363"/>
            <a:ext cx="457200" cy="457200"/>
          </a:xfrm>
          <a:prstGeom prst="rect">
            <a:avLst/>
          </a:prstGeom>
        </p:spPr>
      </p:pic>
      <p:pic>
        <p:nvPicPr>
          <p:cNvPr id="111" name="Picture 2" descr=".cscfg クラウド サービス構成"/>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14053" y="5389564"/>
            <a:ext cx="521952" cy="52195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csdef クラウド サービス定義"/>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14053" y="5955250"/>
            <a:ext cx="521208" cy="521208"/>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p:cNvSpPr txBox="1"/>
          <p:nvPr/>
        </p:nvSpPr>
        <p:spPr>
          <a:xfrm>
            <a:off x="9322751" y="4851336"/>
            <a:ext cx="1994970"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Service Package</a:t>
            </a:r>
            <a:endParaRPr lang="en-US" dirty="0" smtClean="0">
              <a:solidFill>
                <a:schemeClr val="bg1"/>
              </a:solidFill>
            </a:endParaRPr>
          </a:p>
        </p:txBody>
      </p:sp>
      <p:sp>
        <p:nvSpPr>
          <p:cNvPr id="114" name="TextBox 113"/>
          <p:cNvSpPr txBox="1"/>
          <p:nvPr/>
        </p:nvSpPr>
        <p:spPr>
          <a:xfrm>
            <a:off x="9335261" y="6015491"/>
            <a:ext cx="2154692"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Service Definition</a:t>
            </a:r>
            <a:endParaRPr lang="en-US" dirty="0" smtClean="0">
              <a:solidFill>
                <a:schemeClr val="bg1"/>
              </a:solidFill>
            </a:endParaRPr>
          </a:p>
        </p:txBody>
      </p:sp>
      <p:sp>
        <p:nvSpPr>
          <p:cNvPr id="115" name="TextBox 114"/>
          <p:cNvSpPr txBox="1"/>
          <p:nvPr/>
        </p:nvSpPr>
        <p:spPr>
          <a:xfrm>
            <a:off x="9335261" y="5439835"/>
            <a:ext cx="2557047"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bg1"/>
                </a:solidFill>
              </a:rPr>
              <a:t>Service Configuration</a:t>
            </a:r>
          </a:p>
        </p:txBody>
      </p:sp>
      <p:pic>
        <p:nvPicPr>
          <p:cNvPr id="104" name="Picture 10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9214" y="4938391"/>
            <a:ext cx="513409" cy="513409"/>
          </a:xfrm>
          <a:prstGeom prst="rect">
            <a:avLst/>
          </a:prstGeom>
        </p:spPr>
      </p:pic>
    </p:spTree>
    <p:extLst>
      <p:ext uri="{BB962C8B-B14F-4D97-AF65-F5344CB8AC3E}">
        <p14:creationId xmlns:p14="http://schemas.microsoft.com/office/powerpoint/2010/main" val="162477776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52188" cy="747713"/>
          </a:xfrm>
          <a:prstGeom prst="rect">
            <a:avLst/>
          </a:prstGeom>
        </p:spPr>
        <p:txBody>
          <a:bodyPr>
            <a:normAutofit fontScale="90000"/>
          </a:bodyPr>
          <a:lstStyle/>
          <a:p>
            <a:r>
              <a:rPr lang="en-US" dirty="0">
                <a:solidFill>
                  <a:schemeClr val="bg1"/>
                </a:solidFill>
              </a:rPr>
              <a:t>Integrated development experience </a:t>
            </a:r>
            <a:r>
              <a:rPr lang="en-US" dirty="0" smtClean="0">
                <a:solidFill>
                  <a:schemeClr val="bg1"/>
                </a:solidFill>
              </a:rPr>
              <a:t/>
            </a:r>
            <a:br>
              <a:rPr lang="en-US" dirty="0" smtClean="0">
                <a:solidFill>
                  <a:schemeClr val="bg1"/>
                </a:solidFill>
              </a:rPr>
            </a:br>
            <a:r>
              <a:rPr lang="en-US" dirty="0" smtClean="0">
                <a:solidFill>
                  <a:schemeClr val="bg1"/>
                </a:solidFill>
              </a:rPr>
              <a:t>powered </a:t>
            </a:r>
            <a:r>
              <a:rPr lang="en-US" dirty="0">
                <a:solidFill>
                  <a:schemeClr val="bg1"/>
                </a:solidFill>
              </a:rPr>
              <a:t>by Visual Studio + Azure SDK</a:t>
            </a:r>
          </a:p>
        </p:txBody>
      </p:sp>
      <p:sp>
        <p:nvSpPr>
          <p:cNvPr id="3" name="Content Placeholder 2"/>
          <p:cNvSpPr>
            <a:spLocks noGrp="1"/>
          </p:cNvSpPr>
          <p:nvPr>
            <p:ph sz="quarter" idx="4294967295"/>
          </p:nvPr>
        </p:nvSpPr>
        <p:spPr>
          <a:xfrm>
            <a:off x="0" y="2065338"/>
            <a:ext cx="7602538" cy="4538662"/>
          </a:xfrm>
          <a:prstGeom prst="rect">
            <a:avLst/>
          </a:prstGeom>
        </p:spPr>
        <p:txBody>
          <a:bodyPr/>
          <a:lstStyle/>
          <a:p>
            <a:r>
              <a:rPr lang="en-US" sz="2800" dirty="0" smtClean="0"/>
              <a:t>Development </a:t>
            </a:r>
            <a:r>
              <a:rPr lang="en-US" sz="2800" dirty="0"/>
              <a:t>experience using the </a:t>
            </a:r>
            <a:r>
              <a:rPr lang="en-US" sz="2900" dirty="0">
                <a:solidFill>
                  <a:srgbClr val="FFC000"/>
                </a:solidFill>
              </a:rPr>
              <a:t>Azure SDK</a:t>
            </a:r>
            <a:r>
              <a:rPr lang="en-US" sz="2800" dirty="0"/>
              <a:t>, integrated seamlessly with </a:t>
            </a:r>
            <a:r>
              <a:rPr lang="en-US" sz="2900" dirty="0">
                <a:solidFill>
                  <a:srgbClr val="FFC000"/>
                </a:solidFill>
              </a:rPr>
              <a:t>Visual Studio</a:t>
            </a:r>
            <a:r>
              <a:rPr lang="en-US" sz="2800" dirty="0" smtClean="0"/>
              <a:t>.</a:t>
            </a:r>
          </a:p>
          <a:p>
            <a:endParaRPr lang="en-US" sz="2800" dirty="0" smtClean="0"/>
          </a:p>
          <a:p>
            <a:r>
              <a:rPr lang="en-US" sz="2800" dirty="0" smtClean="0"/>
              <a:t>Deploy </a:t>
            </a:r>
            <a:r>
              <a:rPr lang="en-US" sz="2800" dirty="0"/>
              <a:t>using </a:t>
            </a:r>
            <a:r>
              <a:rPr lang="en-US" sz="2900" dirty="0">
                <a:solidFill>
                  <a:srgbClr val="FFC000"/>
                </a:solidFill>
              </a:rPr>
              <a:t>any language </a:t>
            </a:r>
            <a:r>
              <a:rPr lang="en-US" sz="2800" dirty="0"/>
              <a:t>you like, including </a:t>
            </a:r>
            <a:r>
              <a:rPr lang="en-US" sz="2900" dirty="0">
                <a:solidFill>
                  <a:srgbClr val="FFC000"/>
                </a:solidFill>
              </a:rPr>
              <a:t>.NET</a:t>
            </a:r>
            <a:r>
              <a:rPr lang="en-US" sz="2800" dirty="0"/>
              <a:t>, </a:t>
            </a:r>
            <a:r>
              <a:rPr lang="en-US" sz="2900" dirty="0">
                <a:solidFill>
                  <a:srgbClr val="FFC000"/>
                </a:solidFill>
              </a:rPr>
              <a:t>Java</a:t>
            </a:r>
            <a:r>
              <a:rPr lang="en-US" sz="2800" dirty="0"/>
              <a:t>, </a:t>
            </a:r>
            <a:r>
              <a:rPr lang="en-US" sz="2900" dirty="0">
                <a:solidFill>
                  <a:srgbClr val="FFC000"/>
                </a:solidFill>
              </a:rPr>
              <a:t>Node.js</a:t>
            </a:r>
            <a:r>
              <a:rPr lang="en-US" sz="2800" dirty="0"/>
              <a:t>, </a:t>
            </a:r>
            <a:r>
              <a:rPr lang="en-US" sz="2900" dirty="0">
                <a:solidFill>
                  <a:srgbClr val="FFC000"/>
                </a:solidFill>
              </a:rPr>
              <a:t>PHP</a:t>
            </a:r>
            <a:r>
              <a:rPr lang="en-US" sz="2800" dirty="0"/>
              <a:t>, </a:t>
            </a:r>
            <a:r>
              <a:rPr lang="en-US" sz="2900" dirty="0">
                <a:solidFill>
                  <a:srgbClr val="FFC000"/>
                </a:solidFill>
              </a:rPr>
              <a:t>Python</a:t>
            </a:r>
            <a:r>
              <a:rPr lang="en-US" sz="2800" dirty="0"/>
              <a:t>, or </a:t>
            </a:r>
            <a:r>
              <a:rPr lang="en-US" sz="2900" dirty="0">
                <a:solidFill>
                  <a:srgbClr val="FFC000"/>
                </a:solidFill>
              </a:rPr>
              <a:t>Ruby</a:t>
            </a:r>
            <a:r>
              <a:rPr lang="en-US" sz="2800" dirty="0" smtClean="0"/>
              <a:t>.</a:t>
            </a:r>
          </a:p>
          <a:p>
            <a:endParaRPr lang="en-US" sz="2800" dirty="0" smtClean="0"/>
          </a:p>
          <a:p>
            <a:r>
              <a:rPr lang="en-US" sz="2900" dirty="0">
                <a:solidFill>
                  <a:srgbClr val="FFC000"/>
                </a:solidFill>
              </a:rPr>
              <a:t>Test your application </a:t>
            </a:r>
            <a:r>
              <a:rPr lang="en-US" sz="2800" dirty="0"/>
              <a:t>before deploying to the cloud using the </a:t>
            </a:r>
            <a:r>
              <a:rPr lang="en-US" sz="2900" dirty="0">
                <a:solidFill>
                  <a:srgbClr val="FFC000"/>
                </a:solidFill>
              </a:rPr>
              <a:t>Azure Emulator</a:t>
            </a:r>
            <a:r>
              <a:rPr lang="en-US" sz="2800" dirty="0"/>
              <a:t>, which brings the platform’s key functionality right to your dev machine.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045" y="2607607"/>
            <a:ext cx="3922954" cy="2521900"/>
          </a:xfrm>
          <a:prstGeom prst="rect">
            <a:avLst/>
          </a:prstGeom>
        </p:spPr>
      </p:pic>
    </p:spTree>
    <p:extLst>
      <p:ext uri="{BB962C8B-B14F-4D97-AF65-F5344CB8AC3E}">
        <p14:creationId xmlns:p14="http://schemas.microsoft.com/office/powerpoint/2010/main" val="305037460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A Hello World Cloud Service</a:t>
            </a:r>
            <a:br>
              <a:rPr lang="en-US" dirty="0"/>
            </a:br>
            <a:endParaRPr lang="en-US" dirty="0"/>
          </a:p>
        </p:txBody>
      </p:sp>
    </p:spTree>
    <p:extLst>
      <p:ext uri="{BB962C8B-B14F-4D97-AF65-F5344CB8AC3E}">
        <p14:creationId xmlns:p14="http://schemas.microsoft.com/office/powerpoint/2010/main" val="367160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366873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638175"/>
            <a:ext cx="11034712" cy="2387600"/>
          </a:xfrm>
          <a:prstGeom prst="rect">
            <a:avLst/>
          </a:prstGeom>
        </p:spPr>
        <p:txBody>
          <a:bodyPr>
            <a:normAutofit/>
          </a:bodyPr>
          <a:lstStyle/>
          <a:p>
            <a:r>
              <a:rPr lang="en-US" altLang="zh-CN" sz="6600" dirty="0"/>
              <a:t>A different mindset</a:t>
            </a:r>
            <a:endParaRPr lang="en-US" sz="6600" dirty="0"/>
          </a:p>
        </p:txBody>
      </p:sp>
      <p:sp>
        <p:nvSpPr>
          <p:cNvPr id="6" name="Subtitle 5"/>
          <p:cNvSpPr>
            <a:spLocks noGrp="1"/>
          </p:cNvSpPr>
          <p:nvPr>
            <p:ph type="subTitle" idx="4294967295"/>
          </p:nvPr>
        </p:nvSpPr>
        <p:spPr>
          <a:xfrm>
            <a:off x="1157288" y="3359150"/>
            <a:ext cx="11034712" cy="3213100"/>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altLang="zh-CN" sz="4000" dirty="0" smtClean="0">
                <a:latin typeface="+mj-lt"/>
                <a:sym typeface="Wingdings" panose="05000000000000000000" pitchFamily="2" charset="2"/>
              </a:rPr>
              <a:t>Embracing errors</a:t>
            </a:r>
          </a:p>
          <a:p>
            <a:r>
              <a:rPr lang="en-US" sz="4000" dirty="0" smtClean="0">
                <a:solidFill>
                  <a:srgbClr val="92D050"/>
                </a:solidFill>
                <a:latin typeface="+mj-lt"/>
                <a:sym typeface="Wingdings" panose="05000000000000000000" pitchFamily="2" charset="2"/>
              </a:rPr>
              <a:t> </a:t>
            </a:r>
            <a:r>
              <a:rPr lang="en-US" sz="4000" dirty="0">
                <a:solidFill>
                  <a:schemeClr val="bg1"/>
                </a:solidFill>
                <a:latin typeface="+mj-lt"/>
                <a:sym typeface="Wingdings" panose="05000000000000000000" pitchFamily="2" charset="2"/>
              </a:rPr>
              <a:t>D</a:t>
            </a:r>
            <a:r>
              <a:rPr lang="en-US" altLang="zh-CN" sz="4000" dirty="0" smtClean="0">
                <a:solidFill>
                  <a:schemeClr val="bg1"/>
                </a:solidFill>
                <a:latin typeface="+mj-lt"/>
                <a:sym typeface="Wingdings" panose="05000000000000000000" pitchFamily="2" charset="2"/>
              </a:rPr>
              <a:t>esign for availability, reliability, scalability</a:t>
            </a:r>
            <a:endParaRPr lang="en-US" sz="4000" dirty="0" smtClean="0">
              <a:solidFill>
                <a:schemeClr val="bg1"/>
              </a:solidFill>
              <a:latin typeface="+mj-lt"/>
            </a:endParaRP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Performance</a:t>
            </a:r>
            <a:endParaRPr lang="en-US" sz="4000" dirty="0" smtClean="0">
              <a:solidFill>
                <a:schemeClr val="bg1"/>
              </a:solidFill>
              <a:latin typeface="+mj-lt"/>
            </a:endParaRPr>
          </a:p>
          <a:p>
            <a:endParaRPr lang="en-US" sz="4000" dirty="0" smtClean="0">
              <a:solidFill>
                <a:schemeClr val="bg1"/>
              </a:solidFill>
              <a:latin typeface="+mj-lt"/>
            </a:endParaRPr>
          </a:p>
        </p:txBody>
      </p:sp>
    </p:spTree>
    <p:extLst>
      <p:ext uri="{BB962C8B-B14F-4D97-AF65-F5344CB8AC3E}">
        <p14:creationId xmlns:p14="http://schemas.microsoft.com/office/powerpoint/2010/main" val="216015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3326" y="871846"/>
            <a:ext cx="4844074" cy="3015162"/>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6706" y="2965236"/>
            <a:ext cx="666304" cy="562033"/>
          </a:xfrm>
          <a:prstGeom prst="rect">
            <a:avLst/>
          </a:prstGeom>
        </p:spPr>
      </p:pic>
      <p:grpSp>
        <p:nvGrpSpPr>
          <p:cNvPr id="93" name="Group 92"/>
          <p:cNvGrpSpPr/>
          <p:nvPr/>
        </p:nvGrpSpPr>
        <p:grpSpPr>
          <a:xfrm>
            <a:off x="7407775" y="2672055"/>
            <a:ext cx="808931" cy="57419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8144" y="2978375"/>
            <a:ext cx="9632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2274" y="3735756"/>
            <a:ext cx="1553554" cy="809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2274" y="2978376"/>
            <a:ext cx="1553555" cy="757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6292" y="3735755"/>
            <a:ext cx="570999"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6987" y="1746594"/>
            <a:ext cx="1865754" cy="994359"/>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6986" y="4545382"/>
            <a:ext cx="1244416" cy="1123152"/>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7046" y="1991754"/>
            <a:ext cx="3042543" cy="749199"/>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9906" y="2672055"/>
            <a:ext cx="116428" cy="1580994"/>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9858" y="3527269"/>
            <a:ext cx="2420878" cy="1297433"/>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876" y="3462631"/>
            <a:ext cx="2261614" cy="900041"/>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r>
                <a:rPr lang="en-US" dirty="0" smtClean="0">
                  <a:solidFill>
                    <a:schemeClr val="bg1"/>
                  </a:solidFill>
                </a:rPr>
                <a:t>User</a:t>
              </a:r>
              <a:endParaRPr lang="en-US" dirty="0">
                <a:solidFill>
                  <a:schemeClr val="bg1"/>
                </a:solidFill>
              </a:endParaRPr>
            </a:p>
          </p:txBody>
        </p:sp>
        <p:sp>
          <p:nvSpPr>
            <p:cNvPr id="41" name="TextBox 40"/>
            <p:cNvSpPr txBox="1"/>
            <p:nvPr/>
          </p:nvSpPr>
          <p:spPr>
            <a:xfrm>
              <a:off x="1891143" y="3989867"/>
              <a:ext cx="1199347" cy="369332"/>
            </a:xfrm>
            <a:prstGeom prst="rect">
              <a:avLst/>
            </a:prstGeom>
            <a:noFill/>
          </p:spPr>
          <p:txBody>
            <a:bodyPr wrap="square" rtlCol="0">
              <a:spAutoFit/>
            </a:bodyPr>
            <a:lstStyle/>
            <a:p>
              <a:r>
                <a:rPr lang="en-US" altLang="zh-CN" dirty="0" smtClean="0">
                  <a:solidFill>
                    <a:schemeClr val="bg1"/>
                  </a:solidFill>
                </a:rPr>
                <a:t>Internet</a:t>
              </a:r>
              <a:endParaRPr lang="en-US" dirty="0">
                <a:solidFill>
                  <a:schemeClr val="bg1"/>
                </a:solidFill>
              </a:endParaRPr>
            </a:p>
          </p:txBody>
        </p:sp>
      </p:grpSp>
      <p:grpSp>
        <p:nvGrpSpPr>
          <p:cNvPr id="95" name="Group 94"/>
          <p:cNvGrpSpPr/>
          <p:nvPr/>
        </p:nvGrpSpPr>
        <p:grpSpPr>
          <a:xfrm>
            <a:off x="2925220" y="3462631"/>
            <a:ext cx="1199347" cy="1170439"/>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r>
                <a:rPr lang="en-US" altLang="zh-CN" dirty="0" smtClean="0">
                  <a:solidFill>
                    <a:schemeClr val="bg1"/>
                  </a:solidFill>
                </a:rPr>
                <a:t>Traffic Manager</a:t>
              </a:r>
              <a:endParaRPr lang="en-US" sz="1100" dirty="0">
                <a:solidFill>
                  <a:schemeClr val="bg1"/>
                </a:solidFill>
              </a:endParaRPr>
            </a:p>
          </p:txBody>
        </p:sp>
      </p:grpSp>
      <p:grpSp>
        <p:nvGrpSpPr>
          <p:cNvPr id="91" name="Group 90"/>
          <p:cNvGrpSpPr/>
          <p:nvPr/>
        </p:nvGrpSpPr>
        <p:grpSpPr>
          <a:xfrm>
            <a:off x="5305829" y="2699056"/>
            <a:ext cx="1643618" cy="676696"/>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r>
                <a:rPr lang="en-US" altLang="zh-CN" dirty="0" smtClean="0">
                  <a:solidFill>
                    <a:schemeClr val="bg1"/>
                  </a:solidFill>
                </a:rPr>
                <a:t>US West</a:t>
              </a:r>
              <a:endParaRPr lang="en-US" sz="1100" dirty="0">
                <a:solidFill>
                  <a:schemeClr val="bg1"/>
                </a:solidFill>
              </a:endParaRPr>
            </a:p>
          </p:txBody>
        </p:sp>
      </p:grpSp>
      <p:grpSp>
        <p:nvGrpSpPr>
          <p:cNvPr id="96" name="Group 95"/>
          <p:cNvGrpSpPr/>
          <p:nvPr/>
        </p:nvGrpSpPr>
        <p:grpSpPr>
          <a:xfrm>
            <a:off x="5305828" y="4266063"/>
            <a:ext cx="1648491" cy="662196"/>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r>
                <a:rPr lang="en-US" altLang="zh-CN" dirty="0" smtClean="0">
                  <a:solidFill>
                    <a:schemeClr val="bg1"/>
                  </a:solidFill>
                </a:rPr>
                <a:t>US East</a:t>
              </a:r>
              <a:endParaRPr lang="en-US" sz="1100" dirty="0">
                <a:solidFill>
                  <a:schemeClr val="bg1"/>
                </a:solidFill>
              </a:endParaRPr>
            </a:p>
          </p:txBody>
        </p:sp>
      </p:grpSp>
      <p:grpSp>
        <p:nvGrpSpPr>
          <p:cNvPr id="103" name="Group 102"/>
          <p:cNvGrpSpPr/>
          <p:nvPr/>
        </p:nvGrpSpPr>
        <p:grpSpPr>
          <a:xfrm>
            <a:off x="4106852" y="3257695"/>
            <a:ext cx="1480135" cy="245653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8213" y="5714227"/>
            <a:ext cx="1199347" cy="821705"/>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r>
                <a:rPr lang="en-US" altLang="zh-CN" dirty="0" smtClean="0">
                  <a:solidFill>
                    <a:schemeClr val="bg1"/>
                  </a:solidFill>
                </a:rPr>
                <a:t>CDN</a:t>
              </a:r>
              <a:endParaRPr lang="en-US" sz="1100" dirty="0">
                <a:solidFill>
                  <a:schemeClr val="bg1"/>
                </a:solidFill>
              </a:endParaRPr>
            </a:p>
          </p:txBody>
        </p:sp>
      </p:grpSp>
      <p:cxnSp>
        <p:nvCxnSpPr>
          <p:cNvPr id="65" name="Straight Connector 64"/>
          <p:cNvCxnSpPr>
            <a:stCxn id="28" idx="0"/>
            <a:endCxn id="41" idx="2"/>
          </p:cNvCxnSpPr>
          <p:nvPr/>
        </p:nvCxnSpPr>
        <p:spPr>
          <a:xfrm flipH="1" flipV="1">
            <a:off x="2490817" y="4359199"/>
            <a:ext cx="1616035" cy="1355028"/>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40759" y="2740953"/>
            <a:ext cx="1472623" cy="1094754"/>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grpSp>
      <p:grpSp>
        <p:nvGrpSpPr>
          <p:cNvPr id="94" name="Group 93"/>
          <p:cNvGrpSpPr/>
          <p:nvPr/>
        </p:nvGrpSpPr>
        <p:grpSpPr>
          <a:xfrm>
            <a:off x="8216706" y="1948816"/>
            <a:ext cx="1805775" cy="1015571"/>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r>
                <a:rPr lang="en-US" altLang="zh-CN" dirty="0" smtClean="0">
                  <a:solidFill>
                    <a:schemeClr val="bg1"/>
                  </a:solidFill>
                </a:rPr>
                <a:t>SQL Database</a:t>
              </a:r>
              <a:endParaRPr lang="en-US" sz="1100" dirty="0">
                <a:solidFill>
                  <a:schemeClr val="bg1"/>
                </a:solidFill>
              </a:endParaRPr>
            </a:p>
          </p:txBody>
        </p:sp>
      </p:grpSp>
      <p:grpSp>
        <p:nvGrpSpPr>
          <p:cNvPr id="97" name="Group 96"/>
          <p:cNvGrpSpPr/>
          <p:nvPr/>
        </p:nvGrpSpPr>
        <p:grpSpPr>
          <a:xfrm>
            <a:off x="5868143" y="3960716"/>
            <a:ext cx="4028025" cy="1538541"/>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r>
                <a:rPr lang="en-US" altLang="zh-CN" dirty="0" smtClean="0">
                  <a:solidFill>
                    <a:schemeClr val="bg1"/>
                  </a:solidFill>
                </a:rPr>
                <a:t>NoSQL DB</a:t>
              </a:r>
              <a:endParaRPr lang="en-US" altLang="zh-CN" sz="1100" dirty="0" smtClean="0">
                <a:solidFill>
                  <a:schemeClr val="bg1"/>
                </a:solidFill>
              </a:endParaRPr>
            </a:p>
          </p:txBody>
        </p:sp>
      </p:grpSp>
      <p:sp>
        <p:nvSpPr>
          <p:cNvPr id="73" name="TextBox 72"/>
          <p:cNvSpPr txBox="1"/>
          <p:nvPr/>
        </p:nvSpPr>
        <p:spPr>
          <a:xfrm>
            <a:off x="9189293" y="3112314"/>
            <a:ext cx="1611260" cy="369332"/>
          </a:xfrm>
          <a:prstGeom prst="rect">
            <a:avLst/>
          </a:prstGeom>
          <a:noFill/>
        </p:spPr>
        <p:txBody>
          <a:bodyPr wrap="square" rtlCol="0">
            <a:spAutoFit/>
          </a:bodyPr>
          <a:lstStyle/>
          <a:p>
            <a:r>
              <a:rPr lang="en-US" altLang="zh-CN" dirty="0" smtClean="0">
                <a:solidFill>
                  <a:schemeClr val="bg1"/>
                </a:solidFill>
              </a:rPr>
              <a:t>Data Sync</a:t>
            </a:r>
            <a:endParaRPr lang="en-US" altLang="zh-CN" sz="1100" dirty="0" smtClean="0">
              <a:solidFill>
                <a:schemeClr val="bg1"/>
              </a:solidFill>
            </a:endParaRPr>
          </a:p>
        </p:txBody>
      </p:sp>
      <p:grpSp>
        <p:nvGrpSpPr>
          <p:cNvPr id="102" name="Group 101"/>
          <p:cNvGrpSpPr/>
          <p:nvPr/>
        </p:nvGrpSpPr>
        <p:grpSpPr>
          <a:xfrm>
            <a:off x="10470636" y="4543685"/>
            <a:ext cx="1611260" cy="1220076"/>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r>
                <a:rPr lang="en-US" altLang="zh-CN" dirty="0" smtClean="0">
                  <a:solidFill>
                    <a:schemeClr val="bg1"/>
                  </a:solidFill>
                </a:rPr>
                <a:t>Geo-redundancy</a:t>
              </a:r>
              <a:endParaRPr lang="en-US" altLang="zh-CN" sz="1100" dirty="0" smtClean="0">
                <a:solidFill>
                  <a:schemeClr val="bg1"/>
                </a:solidFill>
              </a:endParaRPr>
            </a:p>
          </p:txBody>
        </p:sp>
      </p:grpSp>
      <p:grpSp>
        <p:nvGrpSpPr>
          <p:cNvPr id="105" name="Group 104"/>
          <p:cNvGrpSpPr/>
          <p:nvPr/>
        </p:nvGrpSpPr>
        <p:grpSpPr>
          <a:xfrm>
            <a:off x="5961833" y="5668534"/>
            <a:ext cx="1611260" cy="909577"/>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r>
                <a:rPr lang="en-US" altLang="zh-CN" dirty="0" smtClean="0">
                  <a:solidFill>
                    <a:schemeClr val="bg1"/>
                  </a:solidFill>
                </a:rPr>
                <a:t>Cache</a:t>
              </a:r>
              <a:endParaRPr lang="en-US" altLang="zh-CN" sz="1100" dirty="0" smtClean="0">
                <a:solidFill>
                  <a:schemeClr val="bg1"/>
                </a:solidFill>
              </a:endParaRPr>
            </a:p>
          </p:txBody>
        </p:sp>
      </p:grpSp>
      <p:grpSp>
        <p:nvGrpSpPr>
          <p:cNvPr id="98" name="Group 97"/>
          <p:cNvGrpSpPr/>
          <p:nvPr/>
        </p:nvGrpSpPr>
        <p:grpSpPr>
          <a:xfrm>
            <a:off x="3535021" y="1100348"/>
            <a:ext cx="1611260" cy="891406"/>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r>
                <a:rPr lang="en-US" altLang="zh-CN" dirty="0" smtClean="0">
                  <a:solidFill>
                    <a:schemeClr val="bg1"/>
                  </a:solidFill>
                </a:rPr>
                <a:t>WAAD</a:t>
              </a:r>
              <a:endParaRPr lang="en-US" altLang="zh-CN" sz="1100" dirty="0" smtClean="0">
                <a:solidFill>
                  <a:schemeClr val="bg1"/>
                </a:solidFill>
              </a:endParaRPr>
            </a:p>
          </p:txBody>
        </p:sp>
      </p:grpSp>
      <p:grpSp>
        <p:nvGrpSpPr>
          <p:cNvPr id="100" name="Group 99"/>
          <p:cNvGrpSpPr/>
          <p:nvPr/>
        </p:nvGrpSpPr>
        <p:grpSpPr>
          <a:xfrm>
            <a:off x="7203152" y="1084030"/>
            <a:ext cx="1904353" cy="948669"/>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Service Bus</a:t>
              </a:r>
              <a:endParaRPr lang="en-US" altLang="zh-CN" sz="1100" dirty="0" smtClean="0">
                <a:solidFill>
                  <a:schemeClr val="bg1"/>
                </a:solidFill>
              </a:endParaRPr>
            </a:p>
          </p:txBody>
        </p:sp>
      </p:grpSp>
      <p:cxnSp>
        <p:nvCxnSpPr>
          <p:cNvPr id="86" name="Straight Connector 85"/>
          <p:cNvCxnSpPr>
            <a:stCxn id="16" idx="3"/>
            <a:endCxn id="19" idx="1"/>
          </p:cNvCxnSpPr>
          <p:nvPr/>
        </p:nvCxnSpPr>
        <p:spPr>
          <a:xfrm flipV="1">
            <a:off x="2646292" y="2978376"/>
            <a:ext cx="2659537" cy="757379"/>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6593" y="1084030"/>
            <a:ext cx="1904353" cy="948669"/>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Paired NS</a:t>
              </a:r>
              <a:endParaRPr lang="en-US" altLang="zh-CN" sz="1100" dirty="0" smtClean="0">
                <a:solidFill>
                  <a:schemeClr val="bg1"/>
                </a:solidFill>
              </a:endParaRPr>
            </a:p>
          </p:txBody>
        </p:sp>
      </p:grpSp>
      <p:cxnSp>
        <p:nvCxnSpPr>
          <p:cNvPr id="112" name="Straight Connector 111"/>
          <p:cNvCxnSpPr>
            <a:stCxn id="30" idx="3"/>
            <a:endCxn id="110" idx="1"/>
          </p:cNvCxnSpPr>
          <p:nvPr/>
        </p:nvCxnSpPr>
        <p:spPr>
          <a:xfrm>
            <a:off x="7702330" y="1746594"/>
            <a:ext cx="2774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817" y="4359199"/>
            <a:ext cx="3539256" cy="1582724"/>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2580" y="2601754"/>
            <a:ext cx="198693" cy="214342"/>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4" name="Group 123"/>
          <p:cNvGrpSpPr/>
          <p:nvPr/>
        </p:nvGrpSpPr>
        <p:grpSpPr>
          <a:xfrm>
            <a:off x="6746499" y="2625402"/>
            <a:ext cx="198693" cy="214342"/>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8" name="Group 127"/>
          <p:cNvGrpSpPr/>
          <p:nvPr/>
        </p:nvGrpSpPr>
        <p:grpSpPr>
          <a:xfrm>
            <a:off x="5234663" y="4181561"/>
            <a:ext cx="198693" cy="214342"/>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2" name="Group 131"/>
          <p:cNvGrpSpPr/>
          <p:nvPr/>
        </p:nvGrpSpPr>
        <p:grpSpPr>
          <a:xfrm>
            <a:off x="6728582" y="4205209"/>
            <a:ext cx="198693" cy="214342"/>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6" name="Group 135"/>
          <p:cNvGrpSpPr/>
          <p:nvPr/>
        </p:nvGrpSpPr>
        <p:grpSpPr>
          <a:xfrm>
            <a:off x="8114035" y="2307752"/>
            <a:ext cx="198693" cy="214342"/>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0" name="Group 139"/>
          <p:cNvGrpSpPr/>
          <p:nvPr/>
        </p:nvGrpSpPr>
        <p:grpSpPr>
          <a:xfrm>
            <a:off x="8112353" y="2879765"/>
            <a:ext cx="198693" cy="214342"/>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4" name="Group 143"/>
          <p:cNvGrpSpPr/>
          <p:nvPr/>
        </p:nvGrpSpPr>
        <p:grpSpPr>
          <a:xfrm>
            <a:off x="7070496" y="1368860"/>
            <a:ext cx="198693" cy="214342"/>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8" name="Group 147"/>
          <p:cNvGrpSpPr/>
          <p:nvPr/>
        </p:nvGrpSpPr>
        <p:grpSpPr>
          <a:xfrm>
            <a:off x="3756736" y="1477885"/>
            <a:ext cx="198693" cy="214342"/>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2" name="Group 151"/>
          <p:cNvGrpSpPr/>
          <p:nvPr/>
        </p:nvGrpSpPr>
        <p:grpSpPr>
          <a:xfrm>
            <a:off x="8232557" y="3895896"/>
            <a:ext cx="198693" cy="214342"/>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6" name="Group 155"/>
          <p:cNvGrpSpPr/>
          <p:nvPr/>
        </p:nvGrpSpPr>
        <p:grpSpPr>
          <a:xfrm>
            <a:off x="8190993" y="4477355"/>
            <a:ext cx="198693" cy="214342"/>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sp>
        <p:nvSpPr>
          <p:cNvPr id="4" name="Title 3"/>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t>Sample architecture</a:t>
            </a:r>
            <a:endParaRPr lang="en-US" dirty="0"/>
          </a:p>
        </p:txBody>
      </p:sp>
    </p:spTree>
    <p:extLst>
      <p:ext uri="{BB962C8B-B14F-4D97-AF65-F5344CB8AC3E}">
        <p14:creationId xmlns:p14="http://schemas.microsoft.com/office/powerpoint/2010/main" val="420670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Redundancy in Microsoft Azure </a:t>
            </a:r>
            <a:endParaRPr lang="en-US" sz="4000" dirty="0"/>
          </a:p>
        </p:txBody>
      </p:sp>
      <p:sp>
        <p:nvSpPr>
          <p:cNvPr id="3" name="Content Placeholder 2"/>
          <p:cNvSpPr>
            <a:spLocks noGrp="1"/>
          </p:cNvSpPr>
          <p:nvPr>
            <p:ph sz="quarter" idx="10"/>
          </p:nvPr>
        </p:nvSpPr>
        <p:spPr>
          <a:prstGeom prst="rect">
            <a:avLst/>
          </a:prstGeom>
        </p:spPr>
        <p:txBody>
          <a:bodyPr>
            <a:normAutofit fontScale="92500" lnSpcReduction="10000"/>
          </a:bodyPr>
          <a:lstStyle/>
          <a:p>
            <a:r>
              <a:rPr lang="en-US" sz="3137" dirty="0" smtClean="0"/>
              <a:t>Microsoft Azure </a:t>
            </a:r>
            <a:r>
              <a:rPr lang="en-US" sz="3100" dirty="0">
                <a:solidFill>
                  <a:schemeClr val="accent2">
                    <a:lumMod val="60000"/>
                    <a:lumOff val="40000"/>
                  </a:schemeClr>
                </a:solidFill>
              </a:rPr>
              <a:t>Storage</a:t>
            </a:r>
            <a:r>
              <a:rPr lang="en-US" sz="3137" dirty="0"/>
              <a:t> with replicas</a:t>
            </a:r>
          </a:p>
          <a:p>
            <a:r>
              <a:rPr lang="en-US" sz="3100" dirty="0">
                <a:solidFill>
                  <a:schemeClr val="accent2">
                    <a:lumMod val="60000"/>
                    <a:lumOff val="40000"/>
                  </a:schemeClr>
                </a:solidFill>
              </a:rPr>
              <a:t>SQL</a:t>
            </a:r>
            <a:r>
              <a:rPr lang="en-US" sz="3137" dirty="0">
                <a:solidFill>
                  <a:srgbClr val="FFC000"/>
                </a:solidFill>
              </a:rPr>
              <a:t> </a:t>
            </a:r>
            <a:r>
              <a:rPr lang="en-US" sz="3100" dirty="0">
                <a:solidFill>
                  <a:schemeClr val="accent2">
                    <a:lumMod val="60000"/>
                    <a:lumOff val="40000"/>
                  </a:schemeClr>
                </a:solidFill>
              </a:rPr>
              <a:t>Database</a:t>
            </a:r>
            <a:r>
              <a:rPr lang="en-US" sz="3137" dirty="0">
                <a:solidFill>
                  <a:srgbClr val="FFC000"/>
                </a:solidFill>
              </a:rPr>
              <a:t> </a:t>
            </a:r>
            <a:r>
              <a:rPr lang="en-US" sz="3137" dirty="0"/>
              <a:t>built-in backup servers</a:t>
            </a:r>
          </a:p>
          <a:p>
            <a:r>
              <a:rPr lang="en-US" sz="3137" dirty="0" smtClean="0"/>
              <a:t>Microsoft Azure </a:t>
            </a:r>
            <a:r>
              <a:rPr lang="en-US" sz="3100" dirty="0">
                <a:solidFill>
                  <a:schemeClr val="accent2">
                    <a:lumMod val="60000"/>
                    <a:lumOff val="40000"/>
                  </a:schemeClr>
                </a:solidFill>
              </a:rPr>
              <a:t>Caching</a:t>
            </a:r>
            <a:r>
              <a:rPr lang="en-US" sz="3137" dirty="0">
                <a:solidFill>
                  <a:srgbClr val="FFC000"/>
                </a:solidFill>
              </a:rPr>
              <a:t> </a:t>
            </a:r>
            <a:r>
              <a:rPr lang="en-US" sz="3137" dirty="0"/>
              <a:t>with high availability enabled</a:t>
            </a:r>
          </a:p>
          <a:p>
            <a:r>
              <a:rPr lang="en-US" sz="3137" dirty="0"/>
              <a:t>Multi-instance </a:t>
            </a:r>
            <a:r>
              <a:rPr lang="en-US" sz="3137" dirty="0" smtClean="0"/>
              <a:t>Microsoft Azure </a:t>
            </a:r>
            <a:r>
              <a:rPr lang="en-US" sz="3100" dirty="0">
                <a:solidFill>
                  <a:schemeClr val="accent2">
                    <a:lumMod val="60000"/>
                    <a:lumOff val="40000"/>
                  </a:schemeClr>
                </a:solidFill>
              </a:rPr>
              <a:t>Web</a:t>
            </a:r>
            <a:r>
              <a:rPr lang="en-US" sz="3137" dirty="0">
                <a:solidFill>
                  <a:srgbClr val="FFC000"/>
                </a:solidFill>
              </a:rPr>
              <a:t> </a:t>
            </a:r>
            <a:r>
              <a:rPr lang="en-US" sz="3100" dirty="0">
                <a:solidFill>
                  <a:schemeClr val="accent2">
                    <a:lumMod val="60000"/>
                    <a:lumOff val="40000"/>
                  </a:schemeClr>
                </a:solidFill>
              </a:rPr>
              <a:t>Sites</a:t>
            </a:r>
            <a:r>
              <a:rPr lang="en-US" sz="3137" dirty="0"/>
              <a:t> and </a:t>
            </a:r>
            <a:r>
              <a:rPr lang="en-US" sz="3100" dirty="0">
                <a:solidFill>
                  <a:schemeClr val="accent2">
                    <a:lumMod val="60000"/>
                    <a:lumOff val="40000"/>
                  </a:schemeClr>
                </a:solidFill>
              </a:rPr>
              <a:t>Cloud Services</a:t>
            </a:r>
          </a:p>
          <a:p>
            <a:r>
              <a:rPr lang="en-US" sz="3137" dirty="0"/>
              <a:t>Load-balanced </a:t>
            </a:r>
            <a:r>
              <a:rPr lang="en-US" sz="3137" dirty="0">
                <a:solidFill>
                  <a:schemeClr val="accent2">
                    <a:lumMod val="60000"/>
                    <a:lumOff val="40000"/>
                  </a:schemeClr>
                </a:solidFill>
              </a:rPr>
              <a:t>Virtual Machines</a:t>
            </a:r>
          </a:p>
          <a:p>
            <a:r>
              <a:rPr lang="en-US" sz="3137" dirty="0"/>
              <a:t>Built-in redundancy in </a:t>
            </a:r>
            <a:r>
              <a:rPr lang="en-US" sz="3137" dirty="0" smtClean="0"/>
              <a:t>Microsoft Azure </a:t>
            </a:r>
            <a:r>
              <a:rPr lang="en-US" sz="3100" dirty="0">
                <a:solidFill>
                  <a:schemeClr val="accent2">
                    <a:lumMod val="60000"/>
                    <a:lumOff val="40000"/>
                  </a:schemeClr>
                </a:solidFill>
              </a:rPr>
              <a:t>Virtual Network</a:t>
            </a:r>
            <a:r>
              <a:rPr lang="en-US" sz="3137" dirty="0">
                <a:solidFill>
                  <a:srgbClr val="FFC000"/>
                </a:solidFill>
              </a:rPr>
              <a:t> </a:t>
            </a:r>
            <a:r>
              <a:rPr lang="en-US" sz="3137" dirty="0"/>
              <a:t>gateways</a:t>
            </a:r>
          </a:p>
          <a:p>
            <a:r>
              <a:rPr lang="en-US" sz="3137" dirty="0"/>
              <a:t>Failover with </a:t>
            </a:r>
            <a:r>
              <a:rPr lang="en-US" sz="3137" dirty="0" smtClean="0"/>
              <a:t>Microsoft Azure </a:t>
            </a:r>
            <a:r>
              <a:rPr lang="en-US" sz="3100" dirty="0">
                <a:solidFill>
                  <a:schemeClr val="accent2">
                    <a:lumMod val="60000"/>
                    <a:lumOff val="40000"/>
                  </a:schemeClr>
                </a:solidFill>
              </a:rPr>
              <a:t>Traffic Manager </a:t>
            </a:r>
          </a:p>
        </p:txBody>
      </p:sp>
    </p:spTree>
    <p:extLst>
      <p:ext uri="{BB962C8B-B14F-4D97-AF65-F5344CB8AC3E}">
        <p14:creationId xmlns:p14="http://schemas.microsoft.com/office/powerpoint/2010/main" val="4046893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Reliability in Microsoft Azure</a:t>
            </a:r>
            <a:endParaRPr lang="en-US" sz="4000" dirty="0"/>
          </a:p>
        </p:txBody>
      </p:sp>
      <p:sp>
        <p:nvSpPr>
          <p:cNvPr id="3" name="Content Placeholder 2"/>
          <p:cNvSpPr>
            <a:spLocks noGrp="1"/>
          </p:cNvSpPr>
          <p:nvPr>
            <p:ph sz="quarter" idx="10"/>
          </p:nvPr>
        </p:nvSpPr>
        <p:spPr>
          <a:prstGeom prst="rect">
            <a:avLst/>
          </a:prstGeom>
          <a:ln>
            <a:noFill/>
          </a:ln>
        </p:spPr>
        <p:txBody>
          <a:bodyPr>
            <a:normAutofit fontScale="92500" lnSpcReduction="20000"/>
          </a:bodyPr>
          <a:lstStyle/>
          <a:p>
            <a:r>
              <a:rPr lang="en-US" sz="3100" dirty="0">
                <a:solidFill>
                  <a:schemeClr val="accent2">
                    <a:lumMod val="60000"/>
                    <a:lumOff val="40000"/>
                  </a:schemeClr>
                </a:solidFill>
              </a:rPr>
              <a:t>Auto</a:t>
            </a:r>
            <a:r>
              <a:rPr lang="en-US" sz="3137" dirty="0">
                <a:solidFill>
                  <a:srgbClr val="FFC000"/>
                </a:solidFill>
              </a:rPr>
              <a:t> </a:t>
            </a:r>
            <a:r>
              <a:rPr lang="en-US" sz="3100" dirty="0">
                <a:solidFill>
                  <a:schemeClr val="accent2">
                    <a:lumMod val="60000"/>
                    <a:lumOff val="40000"/>
                  </a:schemeClr>
                </a:solidFill>
              </a:rPr>
              <a:t>recovery</a:t>
            </a:r>
            <a:r>
              <a:rPr lang="en-US" sz="3137" dirty="0">
                <a:solidFill>
                  <a:srgbClr val="FFC000"/>
                </a:solidFill>
              </a:rPr>
              <a:t> </a:t>
            </a:r>
            <a:r>
              <a:rPr lang="en-US" sz="3137" dirty="0"/>
              <a:t>of crashed/nonresponsive instances</a:t>
            </a:r>
          </a:p>
          <a:p>
            <a:r>
              <a:rPr lang="en-US" sz="3100" dirty="0">
                <a:solidFill>
                  <a:schemeClr val="accent2">
                    <a:lumMod val="60000"/>
                    <a:lumOff val="40000"/>
                  </a:schemeClr>
                </a:solidFill>
              </a:rPr>
              <a:t>Fault</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scatter instances across racks</a:t>
            </a:r>
          </a:p>
          <a:p>
            <a:r>
              <a:rPr lang="en-US" sz="3137" dirty="0"/>
              <a:t>Virtual </a:t>
            </a:r>
            <a:r>
              <a:rPr lang="en-US" altLang="zh-CN" sz="3137" dirty="0"/>
              <a:t>machine </a:t>
            </a:r>
            <a:r>
              <a:rPr lang="en-US" altLang="zh-CN" sz="3100" dirty="0">
                <a:solidFill>
                  <a:schemeClr val="accent2">
                    <a:lumMod val="60000"/>
                    <a:lumOff val="40000"/>
                  </a:schemeClr>
                </a:solidFill>
              </a:rPr>
              <a:t>Availability</a:t>
            </a:r>
            <a:r>
              <a:rPr lang="en-US" altLang="zh-CN" sz="3137" dirty="0">
                <a:solidFill>
                  <a:srgbClr val="FFC000"/>
                </a:solidFill>
              </a:rPr>
              <a:t> </a:t>
            </a:r>
            <a:r>
              <a:rPr lang="en-US" altLang="zh-CN" sz="3100" dirty="0">
                <a:solidFill>
                  <a:schemeClr val="accent2">
                    <a:lumMod val="60000"/>
                    <a:lumOff val="40000"/>
                  </a:schemeClr>
                </a:solidFill>
              </a:rPr>
              <a:t>set</a:t>
            </a:r>
            <a:r>
              <a:rPr lang="en-US" altLang="zh-CN" sz="3137" dirty="0">
                <a:solidFill>
                  <a:srgbClr val="FFC000"/>
                </a:solidFill>
              </a:rPr>
              <a:t> </a:t>
            </a:r>
            <a:r>
              <a:rPr lang="en-US" altLang="zh-CN" sz="3137" dirty="0"/>
              <a:t>to allocate VMs across Fault domains</a:t>
            </a:r>
            <a:endParaRPr lang="en-US" sz="3137" dirty="0"/>
          </a:p>
          <a:p>
            <a:r>
              <a:rPr lang="en-US" sz="3100" dirty="0">
                <a:solidFill>
                  <a:schemeClr val="accent2">
                    <a:lumMod val="60000"/>
                    <a:lumOff val="40000"/>
                  </a:schemeClr>
                </a:solidFill>
              </a:rPr>
              <a:t>Upgrade</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avoid shutting down all instances at the same time</a:t>
            </a:r>
          </a:p>
          <a:p>
            <a:r>
              <a:rPr lang="en-US" sz="3100" dirty="0">
                <a:solidFill>
                  <a:schemeClr val="accent2">
                    <a:lumMod val="60000"/>
                    <a:lumOff val="40000"/>
                  </a:schemeClr>
                </a:solidFill>
              </a:rPr>
              <a:t>VIP</a:t>
            </a:r>
            <a:r>
              <a:rPr lang="en-US" sz="3137" dirty="0">
                <a:solidFill>
                  <a:srgbClr val="FFC000"/>
                </a:solidFill>
              </a:rPr>
              <a:t> </a:t>
            </a:r>
            <a:r>
              <a:rPr lang="en-US" sz="3100" dirty="0">
                <a:solidFill>
                  <a:schemeClr val="accent2">
                    <a:lumMod val="60000"/>
                    <a:lumOff val="40000"/>
                  </a:schemeClr>
                </a:solidFill>
              </a:rPr>
              <a:t>swap</a:t>
            </a:r>
            <a:r>
              <a:rPr lang="en-US" sz="3137" dirty="0">
                <a:solidFill>
                  <a:srgbClr val="FFC000"/>
                </a:solidFill>
              </a:rPr>
              <a:t> </a:t>
            </a:r>
            <a:r>
              <a:rPr lang="en-US" sz="3137" dirty="0"/>
              <a:t>to allow promoting staging to production</a:t>
            </a:r>
          </a:p>
          <a:p>
            <a:r>
              <a:rPr lang="en-US" sz="3100" dirty="0">
                <a:solidFill>
                  <a:schemeClr val="accent2">
                    <a:lumMod val="60000"/>
                    <a:lumOff val="40000"/>
                  </a:schemeClr>
                </a:solidFill>
              </a:rPr>
              <a:t>Simulator,</a:t>
            </a:r>
            <a:r>
              <a:rPr lang="en-US" sz="3137" dirty="0">
                <a:solidFill>
                  <a:srgbClr val="FFC000"/>
                </a:solidFill>
              </a:rPr>
              <a:t> </a:t>
            </a:r>
            <a:r>
              <a:rPr lang="en-US" sz="3100" dirty="0" err="1">
                <a:solidFill>
                  <a:schemeClr val="accent2">
                    <a:lumMod val="60000"/>
                    <a:lumOff val="40000"/>
                  </a:schemeClr>
                </a:solidFill>
              </a:rPr>
              <a:t>Intellitrace</a:t>
            </a:r>
            <a:r>
              <a:rPr lang="en-US" sz="3137" dirty="0">
                <a:solidFill>
                  <a:srgbClr val="FFC000"/>
                </a:solidFill>
              </a:rPr>
              <a:t> </a:t>
            </a:r>
            <a:r>
              <a:rPr lang="en-US" sz="3137" dirty="0"/>
              <a:t>and enhanced </a:t>
            </a:r>
            <a:r>
              <a:rPr lang="en-US" sz="3100" dirty="0">
                <a:solidFill>
                  <a:schemeClr val="accent2">
                    <a:lumMod val="60000"/>
                    <a:lumOff val="40000"/>
                  </a:schemeClr>
                </a:solidFill>
              </a:rPr>
              <a:t>diagnostics</a:t>
            </a:r>
          </a:p>
          <a:p>
            <a:r>
              <a:rPr lang="en-US" altLang="zh-CN" sz="3137" dirty="0"/>
              <a:t>First party and third party support for </a:t>
            </a:r>
            <a:r>
              <a:rPr lang="en-US" altLang="zh-CN" sz="3100" dirty="0">
                <a:solidFill>
                  <a:schemeClr val="accent2">
                    <a:lumMod val="60000"/>
                    <a:lumOff val="40000"/>
                  </a:schemeClr>
                </a:solidFill>
              </a:rPr>
              <a:t>telemetry</a:t>
            </a:r>
          </a:p>
          <a:p>
            <a:r>
              <a:rPr lang="en-US" altLang="zh-CN" sz="3137" dirty="0"/>
              <a:t>Handle transient errors using the </a:t>
            </a:r>
            <a:r>
              <a:rPr lang="en-US" altLang="zh-CN" sz="3137" dirty="0">
                <a:solidFill>
                  <a:schemeClr val="accent2">
                    <a:lumMod val="60000"/>
                    <a:lumOff val="40000"/>
                  </a:schemeClr>
                </a:solidFill>
              </a:rPr>
              <a:t>Transient Fault Handling Application block </a:t>
            </a:r>
            <a:endParaRPr lang="en-US" sz="3137" dirty="0">
              <a:solidFill>
                <a:schemeClr val="accent2">
                  <a:lumMod val="60000"/>
                  <a:lumOff val="40000"/>
                </a:schemeClr>
              </a:solidFill>
            </a:endParaRPr>
          </a:p>
        </p:txBody>
      </p:sp>
    </p:spTree>
    <p:extLst>
      <p:ext uri="{BB962C8B-B14F-4D97-AF65-F5344CB8AC3E}">
        <p14:creationId xmlns:p14="http://schemas.microsoft.com/office/powerpoint/2010/main" val="2053676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8574990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smtClean="0"/>
              <a:t>What does failsafe mean for my applications?</a:t>
            </a:r>
            <a:endParaRPr lang="en-US" sz="4000" dirty="0"/>
          </a:p>
        </p:txBody>
      </p:sp>
      <p:sp>
        <p:nvSpPr>
          <p:cNvPr id="5" name="Content Placeholder 4"/>
          <p:cNvSpPr>
            <a:spLocks noGrp="1"/>
          </p:cNvSpPr>
          <p:nvPr>
            <p:ph sz="quarter" idx="10"/>
          </p:nvPr>
        </p:nvSpPr>
        <p:spPr>
          <a:xfrm>
            <a:off x="274712" y="2459980"/>
            <a:ext cx="9976860" cy="2453336"/>
          </a:xfrm>
        </p:spPr>
        <p:txBody>
          <a:bodyPr/>
          <a:lstStyle/>
          <a:p>
            <a:r>
              <a:rPr lang="en-US" sz="2400" dirty="0"/>
              <a:t>Take advantage of Microsoft Azure features</a:t>
            </a:r>
          </a:p>
          <a:p>
            <a:r>
              <a:rPr lang="en-US" sz="2400" dirty="0"/>
              <a:t>Avoid single point of failure</a:t>
            </a:r>
          </a:p>
          <a:p>
            <a:r>
              <a:rPr lang="en-US" sz="2400" dirty="0"/>
              <a:t>Failure mode analysis</a:t>
            </a:r>
          </a:p>
          <a:p>
            <a:r>
              <a:rPr lang="en-US" sz="2400" dirty="0"/>
              <a:t>Transient errors</a:t>
            </a:r>
          </a:p>
          <a:p>
            <a:r>
              <a:rPr lang="en-US" sz="2400" dirty="0"/>
              <a:t>Graceful degradation</a:t>
            </a:r>
          </a:p>
          <a:p>
            <a:r>
              <a:rPr lang="en-US" sz="2400" dirty="0"/>
              <a:t>Eliminate human </a:t>
            </a:r>
            <a:r>
              <a:rPr lang="en-US" sz="2400" dirty="0" smtClean="0"/>
              <a:t>factors</a:t>
            </a:r>
            <a:endParaRPr lang="en-US" sz="2400" dirty="0"/>
          </a:p>
        </p:txBody>
      </p:sp>
      <p:sp>
        <p:nvSpPr>
          <p:cNvPr id="6" name="Rectangle 5"/>
          <p:cNvSpPr/>
          <p:nvPr/>
        </p:nvSpPr>
        <p:spPr>
          <a:xfrm>
            <a:off x="995422" y="1669726"/>
            <a:ext cx="7882360" cy="523220"/>
          </a:xfrm>
          <a:prstGeom prst="rect">
            <a:avLst/>
          </a:prstGeom>
        </p:spPr>
        <p:txBody>
          <a:bodyPr wrap="square">
            <a:spAutoFit/>
          </a:bodyPr>
          <a:lstStyle/>
          <a:p>
            <a:pPr marL="336145" lvl="1" indent="0">
              <a:buNone/>
            </a:pPr>
            <a:r>
              <a:rPr lang="en-US" sz="2800" dirty="0"/>
              <a:t>It depends… but some general practices apply</a:t>
            </a:r>
            <a:r>
              <a:rPr lang="en-US" sz="2800" dirty="0" smtClean="0"/>
              <a:t>.</a:t>
            </a:r>
            <a:endParaRPr lang="en-US" sz="2800" dirty="0"/>
          </a:p>
        </p:txBody>
      </p:sp>
    </p:spTree>
    <p:extLst>
      <p:ext uri="{BB962C8B-B14F-4D97-AF65-F5344CB8AC3E}">
        <p14:creationId xmlns:p14="http://schemas.microsoft.com/office/powerpoint/2010/main" val="841474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Microsoft Azure</a:t>
            </a:r>
            <a:endParaRPr lang="en-US" dirty="0"/>
          </a:p>
        </p:txBody>
      </p:sp>
      <p:sp>
        <p:nvSpPr>
          <p:cNvPr id="3" name="Content Placeholder 2"/>
          <p:cNvSpPr>
            <a:spLocks noGrp="1"/>
          </p:cNvSpPr>
          <p:nvPr>
            <p:ph sz="quarter" idx="10"/>
          </p:nvPr>
        </p:nvSpPr>
        <p:spPr>
          <a:prstGeom prst="rect">
            <a:avLst/>
          </a:prstGeom>
          <a:ln>
            <a:noFill/>
          </a:ln>
        </p:spPr>
        <p:txBody>
          <a:bodyPr/>
          <a:lstStyle/>
          <a:p>
            <a:r>
              <a:rPr lang="en-US" sz="3137" b="1" dirty="0">
                <a:solidFill>
                  <a:schemeClr val="accent1">
                    <a:lumMod val="20000"/>
                    <a:lumOff val="80000"/>
                  </a:schemeClr>
                </a:solidFill>
              </a:rPr>
              <a:t>Scale up </a:t>
            </a:r>
            <a:r>
              <a:rPr lang="en-US" sz="3137" dirty="0"/>
              <a:t>by choosing different VM sizes</a:t>
            </a:r>
          </a:p>
          <a:p>
            <a:r>
              <a:rPr lang="en-US" sz="3137" b="1" dirty="0">
                <a:solidFill>
                  <a:schemeClr val="accent1">
                    <a:lumMod val="20000"/>
                    <a:lumOff val="80000"/>
                  </a:schemeClr>
                </a:solidFill>
              </a:rPr>
              <a:t>Scale out </a:t>
            </a:r>
            <a:r>
              <a:rPr lang="en-US" sz="3137" dirty="0"/>
              <a:t>by adding more instances</a:t>
            </a:r>
          </a:p>
          <a:p>
            <a:r>
              <a:rPr lang="en-US" sz="3137" b="1" dirty="0">
                <a:solidFill>
                  <a:schemeClr val="accent1">
                    <a:lumMod val="20000"/>
                    <a:lumOff val="80000"/>
                  </a:schemeClr>
                </a:solidFill>
              </a:rPr>
              <a:t>Auto-scale</a:t>
            </a:r>
            <a:r>
              <a:rPr lang="en-US" sz="3137" dirty="0">
                <a:solidFill>
                  <a:schemeClr val="tx1"/>
                </a:solidFill>
              </a:rPr>
              <a:t> </a:t>
            </a:r>
            <a:r>
              <a:rPr lang="en-US" sz="3137" dirty="0"/>
              <a:t>with </a:t>
            </a:r>
            <a:r>
              <a:rPr lang="en-US" sz="3137" dirty="0" err="1"/>
              <a:t>Autoscaling</a:t>
            </a:r>
            <a:r>
              <a:rPr lang="en-US" sz="3137" dirty="0"/>
              <a:t> Application Block</a:t>
            </a:r>
          </a:p>
          <a:p>
            <a:r>
              <a:rPr lang="en-US" sz="3137" b="1" dirty="0" smtClean="0">
                <a:solidFill>
                  <a:schemeClr val="accent1">
                    <a:lumMod val="20000"/>
                    <a:lumOff val="80000"/>
                  </a:schemeClr>
                </a:solidFill>
              </a:rPr>
              <a:t>Scale </a:t>
            </a:r>
            <a:r>
              <a:rPr lang="en-US" sz="3137" b="1" dirty="0">
                <a:solidFill>
                  <a:schemeClr val="accent1">
                    <a:lumMod val="20000"/>
                    <a:lumOff val="80000"/>
                  </a:schemeClr>
                </a:solidFill>
              </a:rPr>
              <a:t>out </a:t>
            </a:r>
            <a:r>
              <a:rPr lang="en-US" sz="3137" dirty="0"/>
              <a:t>by using multiple service entities</a:t>
            </a:r>
          </a:p>
          <a:p>
            <a:r>
              <a:rPr lang="en-US" sz="3137" b="1" dirty="0">
                <a:solidFill>
                  <a:schemeClr val="accent1">
                    <a:lumMod val="20000"/>
                    <a:lumOff val="80000"/>
                  </a:schemeClr>
                </a:solidFill>
              </a:rPr>
              <a:t>CDN </a:t>
            </a:r>
            <a:r>
              <a:rPr lang="en-US" sz="3137" dirty="0"/>
              <a:t>to distribute user traffic</a:t>
            </a:r>
          </a:p>
          <a:p>
            <a:r>
              <a:rPr lang="en-US" sz="3137" b="1" dirty="0">
                <a:solidFill>
                  <a:schemeClr val="accent1">
                    <a:lumMod val="20000"/>
                    <a:lumOff val="80000"/>
                  </a:schemeClr>
                </a:solidFill>
              </a:rPr>
              <a:t>Caching </a:t>
            </a:r>
            <a:r>
              <a:rPr lang="en-US" sz="3137" dirty="0"/>
              <a:t>to offset server workloads</a:t>
            </a:r>
          </a:p>
          <a:p>
            <a:endParaRPr lang="en-US" sz="3137" dirty="0">
              <a:solidFill>
                <a:schemeClr val="tx1"/>
              </a:solidFill>
            </a:endParaRPr>
          </a:p>
        </p:txBody>
      </p:sp>
    </p:spTree>
    <p:extLst>
      <p:ext uri="{BB962C8B-B14F-4D97-AF65-F5344CB8AC3E}">
        <p14:creationId xmlns:p14="http://schemas.microsoft.com/office/powerpoint/2010/main" val="1330972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27314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0" y="573088"/>
            <a:ext cx="11033125" cy="600075"/>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323707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a:xfrm>
            <a:off x="3793324" y="174515"/>
            <a:ext cx="5739005" cy="1015663"/>
          </a:xfrm>
          <a:prstGeom prst="rect">
            <a:avLst/>
          </a:prstGeom>
          <a:noFill/>
        </p:spPr>
        <p:txBody>
          <a:bodyPr wrap="square" rtlCol="0">
            <a:spAutoFit/>
          </a:bodyPr>
          <a:lstStyle/>
          <a:p>
            <a:r>
              <a:rPr lang="en-US" altLang="zh-CN" sz="6000" dirty="0" smtClean="0">
                <a:solidFill>
                  <a:schemeClr val="bg1"/>
                </a:solidFill>
                <a:latin typeface="Aharoni" panose="02010803020104030203" pitchFamily="2" charset="-79"/>
                <a:cs typeface="Aharoni" panose="02010803020104030203" pitchFamily="2" charset="-79"/>
              </a:rPr>
              <a:t>Automation</a:t>
            </a:r>
            <a:endParaRPr lang="en-US" sz="6000" dirty="0">
              <a:solidFill>
                <a:schemeClr val="bg1"/>
              </a:solidFill>
              <a:latin typeface="Aharoni" panose="02010803020104030203" pitchFamily="2" charset="-79"/>
              <a:cs typeface="Aharoni" panose="02010803020104030203" pitchFamily="2" charset="-79"/>
            </a:endParaRPr>
          </a:p>
        </p:txBody>
      </p:sp>
      <p:sp>
        <p:nvSpPr>
          <p:cNvPr id="27" name="TextBox 26"/>
          <p:cNvSpPr txBox="1"/>
          <p:nvPr/>
        </p:nvSpPr>
        <p:spPr>
          <a:xfrm>
            <a:off x="4527392" y="2220846"/>
            <a:ext cx="5973860" cy="707886"/>
          </a:xfrm>
          <a:prstGeom prst="rect">
            <a:avLst/>
          </a:prstGeom>
          <a:noFill/>
        </p:spPr>
        <p:txBody>
          <a:bodyPr wrap="square" rtlCol="0">
            <a:spAutoFit/>
          </a:bodyPr>
          <a:lstStyle/>
          <a:p>
            <a:r>
              <a:rPr lang="en-US" altLang="zh-CN" sz="4000" dirty="0" smtClean="0">
                <a:solidFill>
                  <a:schemeClr val="bg1"/>
                </a:solidFill>
                <a:latin typeface="Aharoni" panose="02010803020104030203" pitchFamily="2" charset="-79"/>
                <a:cs typeface="Aharoni" panose="02010803020104030203" pitchFamily="2" charset="-79"/>
              </a:rPr>
              <a:t>Continuous Deployment</a:t>
            </a:r>
            <a:endParaRPr lang="en-US" sz="4000" dirty="0">
              <a:solidFill>
                <a:schemeClr val="bg1"/>
              </a:solidFill>
              <a:latin typeface="Aharoni" panose="02010803020104030203" pitchFamily="2" charset="-79"/>
              <a:cs typeface="Aharoni" panose="02010803020104030203" pitchFamily="2" charset="-79"/>
            </a:endParaRPr>
          </a:p>
        </p:txBody>
      </p:sp>
      <p:sp>
        <p:nvSpPr>
          <p:cNvPr id="28" name="TextBox 27"/>
          <p:cNvSpPr txBox="1"/>
          <p:nvPr/>
        </p:nvSpPr>
        <p:spPr>
          <a:xfrm>
            <a:off x="7079873" y="1756133"/>
            <a:ext cx="5105477"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Versioning environments</a:t>
            </a:r>
            <a:endParaRPr lang="en-US" sz="3200" dirty="0">
              <a:solidFill>
                <a:schemeClr val="bg1"/>
              </a:solidFill>
              <a:latin typeface="Aharoni" panose="02010803020104030203" pitchFamily="2" charset="-79"/>
              <a:cs typeface="Aharoni" panose="02010803020104030203" pitchFamily="2" charset="-79"/>
            </a:endParaRPr>
          </a:p>
        </p:txBody>
      </p:sp>
      <p:sp>
        <p:nvSpPr>
          <p:cNvPr id="29" name="TextBox 28"/>
          <p:cNvSpPr txBox="1"/>
          <p:nvPr/>
        </p:nvSpPr>
        <p:spPr>
          <a:xfrm rot="5400000">
            <a:off x="9439414" y="3595591"/>
            <a:ext cx="3171610"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Agility</a:t>
            </a:r>
            <a:endParaRPr lang="en-US" sz="4800" dirty="0">
              <a:solidFill>
                <a:schemeClr val="bg1"/>
              </a:solidFill>
              <a:latin typeface="Aharoni" panose="02010803020104030203" pitchFamily="2" charset="-79"/>
              <a:cs typeface="Aharoni" panose="02010803020104030203" pitchFamily="2" charset="-79"/>
            </a:endParaRPr>
          </a:p>
        </p:txBody>
      </p:sp>
      <p:sp>
        <p:nvSpPr>
          <p:cNvPr id="30" name="TextBox 29"/>
          <p:cNvSpPr txBox="1"/>
          <p:nvPr/>
        </p:nvSpPr>
        <p:spPr>
          <a:xfrm>
            <a:off x="4053853" y="1055451"/>
            <a:ext cx="6196752" cy="769441"/>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Reduced cycle time</a:t>
            </a:r>
            <a:endParaRPr lang="en-US" sz="4400" dirty="0">
              <a:solidFill>
                <a:schemeClr val="bg1"/>
              </a:solidFill>
              <a:latin typeface="Aharoni" panose="02010803020104030203" pitchFamily="2" charset="-79"/>
              <a:cs typeface="Aharoni" panose="02010803020104030203" pitchFamily="2" charset="-79"/>
            </a:endParaRPr>
          </a:p>
        </p:txBody>
      </p:sp>
      <p:sp>
        <p:nvSpPr>
          <p:cNvPr id="31" name="TextBox 30"/>
          <p:cNvSpPr txBox="1"/>
          <p:nvPr/>
        </p:nvSpPr>
        <p:spPr>
          <a:xfrm>
            <a:off x="910370" y="4026990"/>
            <a:ext cx="6818992" cy="1446550"/>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Continuous        </a:t>
            </a:r>
          </a:p>
          <a:p>
            <a:r>
              <a:rPr lang="en-US" altLang="zh-CN" sz="4400" dirty="0">
                <a:solidFill>
                  <a:schemeClr val="bg1"/>
                </a:solidFill>
                <a:latin typeface="Aharoni" panose="02010803020104030203" pitchFamily="2" charset="-79"/>
                <a:cs typeface="Aharoni" panose="02010803020104030203" pitchFamily="2" charset="-79"/>
              </a:rPr>
              <a:t> </a:t>
            </a:r>
            <a:r>
              <a:rPr lang="en-US" altLang="zh-CN" sz="4400" dirty="0" smtClean="0">
                <a:solidFill>
                  <a:schemeClr val="bg1"/>
                </a:solidFill>
                <a:latin typeface="Aharoni" panose="02010803020104030203" pitchFamily="2" charset="-79"/>
                <a:cs typeface="Aharoni" panose="02010803020104030203" pitchFamily="2" charset="-79"/>
              </a:rPr>
              <a:t>      Improvements</a:t>
            </a:r>
            <a:endParaRPr lang="en-US" sz="4400" dirty="0">
              <a:solidFill>
                <a:schemeClr val="bg1"/>
              </a:solidFill>
              <a:latin typeface="Aharoni" panose="02010803020104030203" pitchFamily="2" charset="-79"/>
              <a:cs typeface="Aharoni" panose="02010803020104030203" pitchFamily="2" charset="-79"/>
            </a:endParaRPr>
          </a:p>
        </p:txBody>
      </p:sp>
      <p:sp>
        <p:nvSpPr>
          <p:cNvPr id="32" name="TextBox 31"/>
          <p:cNvSpPr txBox="1"/>
          <p:nvPr/>
        </p:nvSpPr>
        <p:spPr>
          <a:xfrm>
            <a:off x="6092706" y="3350707"/>
            <a:ext cx="3775448" cy="3704956"/>
          </a:xfrm>
          <a:prstGeom prst="rect">
            <a:avLst/>
          </a:prstGeom>
          <a:noFill/>
        </p:spPr>
        <p:txBody>
          <a:bodyPr wrap="square" rtlCol="0">
            <a:prstTxWarp prst="textCircle">
              <a:avLst>
                <a:gd name="adj" fmla="val 15919677"/>
              </a:avLst>
            </a:prstTxWarp>
            <a:spAutoFit/>
          </a:bodyPr>
          <a:lstStyle/>
          <a:p>
            <a:r>
              <a:rPr lang="en-US" altLang="zh-CN" sz="4800" dirty="0" smtClean="0">
                <a:solidFill>
                  <a:schemeClr val="bg1"/>
                </a:solidFill>
                <a:latin typeface="Aharoni" panose="02010803020104030203" pitchFamily="2" charset="-79"/>
                <a:cs typeface="Aharoni" panose="02010803020104030203" pitchFamily="2" charset="-79"/>
              </a:rPr>
              <a:t>Feedback loop</a:t>
            </a:r>
            <a:endParaRPr lang="en-US" sz="4800" dirty="0">
              <a:solidFill>
                <a:schemeClr val="bg1"/>
              </a:solidFill>
              <a:latin typeface="Aharoni" panose="02010803020104030203" pitchFamily="2" charset="-79"/>
              <a:cs typeface="Aharoni" panose="02010803020104030203" pitchFamily="2" charset="-79"/>
            </a:endParaRPr>
          </a:p>
        </p:txBody>
      </p:sp>
      <p:sp>
        <p:nvSpPr>
          <p:cNvPr id="33" name="TextBox 32"/>
          <p:cNvSpPr txBox="1"/>
          <p:nvPr/>
        </p:nvSpPr>
        <p:spPr>
          <a:xfrm rot="5400000">
            <a:off x="-2614195" y="2854693"/>
            <a:ext cx="6142322" cy="923330"/>
          </a:xfrm>
          <a:prstGeom prst="rect">
            <a:avLst/>
          </a:prstGeom>
          <a:noFill/>
        </p:spPr>
        <p:txBody>
          <a:bodyPr wrap="square" rtlCol="0">
            <a:spAutoFit/>
          </a:bodyPr>
          <a:lstStyle/>
          <a:p>
            <a:r>
              <a:rPr lang="en-US" altLang="zh-CN" sz="5400" dirty="0" smtClean="0">
                <a:solidFill>
                  <a:schemeClr val="bg1"/>
                </a:solidFill>
                <a:latin typeface="Aharoni" panose="02010803020104030203" pitchFamily="2" charset="-79"/>
                <a:cs typeface="Aharoni" panose="02010803020104030203" pitchFamily="2" charset="-79"/>
              </a:rPr>
              <a:t>Speed to market</a:t>
            </a:r>
            <a:endParaRPr lang="en-US" sz="5400" dirty="0">
              <a:solidFill>
                <a:schemeClr val="bg1"/>
              </a:solidFill>
              <a:latin typeface="Aharoni" panose="02010803020104030203" pitchFamily="2" charset="-79"/>
              <a:cs typeface="Aharoni" panose="02010803020104030203" pitchFamily="2" charset="-79"/>
            </a:endParaRPr>
          </a:p>
        </p:txBody>
      </p:sp>
      <p:sp>
        <p:nvSpPr>
          <p:cNvPr id="34" name="TextBox 33"/>
          <p:cNvSpPr txBox="1"/>
          <p:nvPr/>
        </p:nvSpPr>
        <p:spPr>
          <a:xfrm>
            <a:off x="8237654" y="307659"/>
            <a:ext cx="4764161" cy="923330"/>
          </a:xfrm>
          <a:prstGeom prst="rect">
            <a:avLst/>
          </a:prstGeom>
          <a:noFill/>
        </p:spPr>
        <p:txBody>
          <a:bodyPr wrap="square" rtlCol="0">
            <a:spAutoFit/>
          </a:bodyPr>
          <a:lstStyle/>
          <a:p>
            <a:r>
              <a:rPr lang="en-US" altLang="zh-CN" sz="5400" i="1" dirty="0" smtClean="0">
                <a:solidFill>
                  <a:schemeClr val="bg1"/>
                </a:solidFill>
                <a:latin typeface="Aharoni" panose="02010803020104030203" pitchFamily="2" charset="-79"/>
                <a:cs typeface="Aharoni" panose="02010803020104030203" pitchFamily="2" charset="-79"/>
              </a:rPr>
              <a:t>Innovation</a:t>
            </a:r>
            <a:endParaRPr lang="en-US" sz="5400" i="1" dirty="0">
              <a:solidFill>
                <a:schemeClr val="bg1"/>
              </a:solidFill>
              <a:latin typeface="Aharoni" panose="02010803020104030203" pitchFamily="2" charset="-79"/>
              <a:cs typeface="Aharoni" panose="02010803020104030203" pitchFamily="2" charset="-79"/>
            </a:endParaRPr>
          </a:p>
        </p:txBody>
      </p:sp>
      <p:sp>
        <p:nvSpPr>
          <p:cNvPr id="35" name="TextBox 34"/>
          <p:cNvSpPr txBox="1"/>
          <p:nvPr/>
        </p:nvSpPr>
        <p:spPr>
          <a:xfrm>
            <a:off x="9831083" y="1191299"/>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Elasticity</a:t>
            </a:r>
            <a:endParaRPr lang="en-US" sz="3200" dirty="0">
              <a:solidFill>
                <a:schemeClr val="bg1"/>
              </a:solidFill>
              <a:latin typeface="Aharoni" panose="02010803020104030203" pitchFamily="2" charset="-79"/>
              <a:cs typeface="Aharoni" panose="02010803020104030203" pitchFamily="2" charset="-79"/>
            </a:endParaRPr>
          </a:p>
        </p:txBody>
      </p:sp>
      <p:sp>
        <p:nvSpPr>
          <p:cNvPr id="36" name="TextBox 35"/>
          <p:cNvSpPr txBox="1"/>
          <p:nvPr/>
        </p:nvSpPr>
        <p:spPr>
          <a:xfrm>
            <a:off x="461213" y="5625126"/>
            <a:ext cx="4764161" cy="1446550"/>
          </a:xfrm>
          <a:prstGeom prst="rect">
            <a:avLst/>
          </a:prstGeom>
          <a:noFill/>
        </p:spPr>
        <p:txBody>
          <a:bodyPr wrap="square" rtlCol="0">
            <a:spAutoFit/>
          </a:bodyPr>
          <a:lstStyle/>
          <a:p>
            <a:r>
              <a:rPr lang="en-US" altLang="zh-CN" sz="8800" dirty="0" smtClean="0">
                <a:solidFill>
                  <a:schemeClr val="bg1"/>
                </a:solidFill>
                <a:latin typeface="Aharoni" panose="02010803020104030203" pitchFamily="2" charset="-79"/>
                <a:cs typeface="Aharoni" panose="02010803020104030203" pitchFamily="2" charset="-79"/>
              </a:rPr>
              <a:t>Growth</a:t>
            </a:r>
            <a:endParaRPr lang="en-US" sz="8800" dirty="0">
              <a:solidFill>
                <a:schemeClr val="bg1"/>
              </a:solidFill>
              <a:latin typeface="Aharoni" panose="02010803020104030203" pitchFamily="2" charset="-79"/>
              <a:cs typeface="Aharoni" panose="02010803020104030203" pitchFamily="2" charset="-79"/>
            </a:endParaRPr>
          </a:p>
        </p:txBody>
      </p:sp>
      <p:sp>
        <p:nvSpPr>
          <p:cNvPr id="37" name="TextBox 36"/>
          <p:cNvSpPr txBox="1"/>
          <p:nvPr/>
        </p:nvSpPr>
        <p:spPr>
          <a:xfrm>
            <a:off x="1351637" y="5445645"/>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Availability</a:t>
            </a:r>
            <a:endParaRPr lang="en-US" sz="3200" dirty="0">
              <a:solidFill>
                <a:schemeClr val="bg1"/>
              </a:solidFill>
              <a:latin typeface="Aharoni" panose="02010803020104030203" pitchFamily="2" charset="-79"/>
              <a:cs typeface="Aharoni" panose="02010803020104030203" pitchFamily="2" charset="-79"/>
            </a:endParaRPr>
          </a:p>
        </p:txBody>
      </p:sp>
      <p:sp>
        <p:nvSpPr>
          <p:cNvPr id="38" name="TextBox 37"/>
          <p:cNvSpPr txBox="1"/>
          <p:nvPr/>
        </p:nvSpPr>
        <p:spPr>
          <a:xfrm>
            <a:off x="7558894" y="4386780"/>
            <a:ext cx="4764161" cy="1200329"/>
          </a:xfrm>
          <a:prstGeom prst="rect">
            <a:avLst/>
          </a:prstGeom>
          <a:noFill/>
        </p:spPr>
        <p:txBody>
          <a:bodyPr wrap="square" rtlCol="0">
            <a:spAutoFit/>
          </a:bodyPr>
          <a:lstStyle/>
          <a:p>
            <a:r>
              <a:rPr lang="en-US" altLang="zh-CN" sz="7200" dirty="0" err="1" smtClean="0">
                <a:solidFill>
                  <a:schemeClr val="bg1"/>
                </a:solidFill>
                <a:latin typeface="Aharoni" panose="02010803020104030203" pitchFamily="2" charset="-79"/>
                <a:cs typeface="Aharoni" panose="02010803020104030203" pitchFamily="2" charset="-79"/>
              </a:rPr>
              <a:t>QoS</a:t>
            </a:r>
            <a:endParaRPr lang="en-US" sz="7200" dirty="0">
              <a:solidFill>
                <a:schemeClr val="bg1"/>
              </a:solidFill>
              <a:latin typeface="Aharoni" panose="02010803020104030203" pitchFamily="2" charset="-79"/>
              <a:cs typeface="Aharoni" panose="02010803020104030203" pitchFamily="2" charset="-79"/>
            </a:endParaRPr>
          </a:p>
        </p:txBody>
      </p:sp>
      <p:sp>
        <p:nvSpPr>
          <p:cNvPr id="39" name="TextBox 38"/>
          <p:cNvSpPr txBox="1"/>
          <p:nvPr/>
        </p:nvSpPr>
        <p:spPr>
          <a:xfrm>
            <a:off x="10074357" y="5647217"/>
            <a:ext cx="4764161"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TCO</a:t>
            </a:r>
            <a:endParaRPr lang="en-US" sz="7200" dirty="0">
              <a:solidFill>
                <a:schemeClr val="bg1"/>
              </a:solidFill>
              <a:latin typeface="Aharoni" panose="02010803020104030203" pitchFamily="2" charset="-79"/>
              <a:cs typeface="Aharoni" panose="02010803020104030203" pitchFamily="2" charset="-79"/>
            </a:endParaRPr>
          </a:p>
        </p:txBody>
      </p:sp>
      <p:sp>
        <p:nvSpPr>
          <p:cNvPr id="40" name="TextBox 39"/>
          <p:cNvSpPr txBox="1"/>
          <p:nvPr/>
        </p:nvSpPr>
        <p:spPr>
          <a:xfrm>
            <a:off x="4431389" y="5369073"/>
            <a:ext cx="4764161" cy="1015663"/>
          </a:xfrm>
          <a:prstGeom prst="rect">
            <a:avLst/>
          </a:prstGeom>
          <a:noFill/>
        </p:spPr>
        <p:txBody>
          <a:bodyPr wrap="square" rtlCol="0">
            <a:prstTxWarp prst="textStop">
              <a:avLst/>
            </a:prstTxWarp>
            <a:spAutoFit/>
          </a:bodyPr>
          <a:lstStyle/>
          <a:p>
            <a:r>
              <a:rPr lang="en-US" altLang="zh-CN" sz="6000" dirty="0" smtClean="0">
                <a:solidFill>
                  <a:schemeClr val="bg1"/>
                </a:solidFill>
                <a:latin typeface="Aharoni" panose="02010803020104030203" pitchFamily="2" charset="-79"/>
                <a:cs typeface="Aharoni" panose="02010803020104030203" pitchFamily="2" charset="-79"/>
              </a:rPr>
              <a:t>Insights</a:t>
            </a:r>
            <a:endParaRPr lang="en-US" sz="60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520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5" dur="2000" fill="hold"/>
                                        <p:tgtEl>
                                          <p:spTgt spid="3"/>
                                        </p:tgtEl>
                                        <p:attrNameLst>
                                          <p:attrName>ppt_x</p:attrName>
                                          <p:attrName>ppt_y</p:attrName>
                                        </p:attrNameLst>
                                      </p:cBhvr>
                                      <p:rCtr x="16784" y="10301"/>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p:cNvGrpSpPr/>
          <p:nvPr/>
        </p:nvGrpSpPr>
        <p:grpSpPr>
          <a:xfrm>
            <a:off x="345678" y="5434312"/>
            <a:ext cx="10893482" cy="1226234"/>
            <a:chOff x="345678" y="5434312"/>
            <a:chExt cx="10893482" cy="1226234"/>
          </a:xfrm>
        </p:grpSpPr>
        <p:sp>
          <p:nvSpPr>
            <p:cNvPr id="17" name="TextBox 16"/>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38" name="TextBox 37"/>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254091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6"/>
                                        </p:tgtEl>
                                      </p:cBhvr>
                                      <p:by x="150000" y="150000"/>
                                    </p:animScale>
                                  </p:childTnLst>
                                </p:cTn>
                              </p:par>
                              <p:par>
                                <p:cTn id="7" presetID="6" presetClass="emph" presetSubtype="0" fill="hold" nodeType="withEffect">
                                  <p:stCondLst>
                                    <p:cond delay="0"/>
                                  </p:stCondLst>
                                  <p:childTnLst>
                                    <p:animScale>
                                      <p:cBhvr>
                                        <p:cTn id="8" dur="500" fill="hold"/>
                                        <p:tgtEl>
                                          <p:spTgt spid="4"/>
                                        </p:tgtEl>
                                      </p:cBhvr>
                                      <p:by x="50000" y="50000"/>
                                    </p:animScale>
                                  </p:childTnLst>
                                </p:cTn>
                              </p:par>
                              <p:par>
                                <p:cTn id="9" presetID="9" presetClass="emph" presetSubtype="0" nodeType="withEffect">
                                  <p:stCondLst>
                                    <p:cond delay="0"/>
                                  </p:stCondLst>
                                  <p:childTnLst>
                                    <p:set>
                                      <p:cBhvr rctx="PPT">
                                        <p:cTn id="10" dur="indefinite"/>
                                        <p:tgtEl>
                                          <p:spTgt spid="9"/>
                                        </p:tgtEl>
                                        <p:attrNameLst>
                                          <p:attrName>style.opacity</p:attrName>
                                        </p:attrNameLst>
                                      </p:cBhvr>
                                      <p:to>
                                        <p:strVal val="0.5"/>
                                      </p:to>
                                    </p:set>
                                    <p:animEffect filter="image" prLst="opacity: 0.5">
                                      <p:cBhvr rctx="IE">
                                        <p:cTn id="11" dur="indefinite"/>
                                        <p:tgtEl>
                                          <p:spTgt spid="9"/>
                                        </p:tgtEl>
                                      </p:cBhvr>
                                    </p:animEffect>
                                  </p:childTnLst>
                                </p:cTn>
                              </p:par>
                              <p:par>
                                <p:cTn id="12" presetID="9" presetClass="emph" presetSubtype="0" grpId="0" nodeType="withEffect">
                                  <p:stCondLst>
                                    <p:cond delay="0"/>
                                  </p:stCondLst>
                                  <p:childTnLst>
                                    <p:set>
                                      <p:cBhvr rctx="PPT">
                                        <p:cTn id="13" dur="indefinite"/>
                                        <p:tgtEl>
                                          <p:spTgt spid="2"/>
                                        </p:tgtEl>
                                        <p:attrNameLst>
                                          <p:attrName>style.opacity</p:attrName>
                                        </p:attrNameLst>
                                      </p:cBhvr>
                                      <p:to>
                                        <p:strVal val="0.5"/>
                                      </p:to>
                                    </p:set>
                                    <p:animEffect filter="image" prLst="opacity: 0.5">
                                      <p:cBhvr rctx="IE">
                                        <p:cTn id="14" dur="indefinite"/>
                                        <p:tgtEl>
                                          <p:spTgt spid="2"/>
                                        </p:tgtEl>
                                      </p:cBhvr>
                                    </p:animEffect>
                                  </p:childTnLst>
                                </p:cTn>
                              </p:par>
                              <p:par>
                                <p:cTn id="15" presetID="9" presetClass="emph" presetSubtype="0" nodeType="withEffect">
                                  <p:stCondLst>
                                    <p:cond delay="0"/>
                                  </p:stCondLst>
                                  <p:childTnLst>
                                    <p:set>
                                      <p:cBhvr rctx="PPT">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par>
                                <p:cTn id="18" presetID="9" presetClass="emph" presetSubtype="0"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Deploying a Website to Azure</a:t>
            </a:r>
            <a:endParaRPr lang="en-US" dirty="0"/>
          </a:p>
        </p:txBody>
      </p:sp>
    </p:spTree>
    <p:extLst>
      <p:ext uri="{BB962C8B-B14F-4D97-AF65-F5344CB8AC3E}">
        <p14:creationId xmlns:p14="http://schemas.microsoft.com/office/powerpoint/2010/main" val="26908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7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9" name="Title 8"/>
          <p:cNvSpPr>
            <a:spLocks noGrp="1"/>
          </p:cNvSpPr>
          <p:nvPr>
            <p:ph type="title"/>
          </p:nvPr>
        </p:nvSpPr>
        <p:spPr>
          <a:prstGeom prst="rect">
            <a:avLst/>
          </a:prstGeom>
        </p:spPr>
        <p:txBody>
          <a:bodyPr>
            <a:normAutofit/>
          </a:bodyPr>
          <a:lstStyle/>
          <a:p>
            <a:r>
              <a:rPr lang="en-US" dirty="0" smtClean="0"/>
              <a:t>What just happened?</a:t>
            </a:r>
            <a:endParaRPr lang="en-US" dirty="0"/>
          </a:p>
        </p:txBody>
      </p:sp>
      <p:sp>
        <p:nvSpPr>
          <p:cNvPr id="2" name="Plus 1"/>
          <p:cNvSpPr/>
          <p:nvPr/>
        </p:nvSpPr>
        <p:spPr>
          <a:xfrm>
            <a:off x="5622579" y="4290724"/>
            <a:ext cx="831272" cy="768927"/>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2939097" y="3902868"/>
            <a:ext cx="1498600" cy="1544638"/>
            <a:chOff x="4921250" y="1619251"/>
            <a:chExt cx="1498600" cy="1544638"/>
          </a:xfrm>
          <a:solidFill>
            <a:schemeClr val="accent1"/>
          </a:solidFill>
        </p:grpSpPr>
        <p:sp>
          <p:nvSpPr>
            <p:cNvPr id="7" name="Freeform 6"/>
            <p:cNvSpPr>
              <a:spLocks noEditPoints="1"/>
            </p:cNvSpPr>
            <p:nvPr/>
          </p:nvSpPr>
          <p:spPr bwMode="auto">
            <a:xfrm>
              <a:off x="4921250" y="1619251"/>
              <a:ext cx="1498600" cy="1544638"/>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5300663" y="1982788"/>
              <a:ext cx="268287" cy="81756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5726113" y="1982788"/>
              <a:ext cx="265112" cy="81756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7638732" y="3873500"/>
            <a:ext cx="1825626" cy="1603375"/>
            <a:chOff x="4773612" y="4313238"/>
            <a:chExt cx="1825626" cy="1603375"/>
          </a:xfrm>
          <a:solidFill>
            <a:schemeClr val="accent1"/>
          </a:solidFill>
        </p:grpSpPr>
        <p:sp>
          <p:nvSpPr>
            <p:cNvPr id="15" name="Freeform 12"/>
            <p:cNvSpPr>
              <a:spLocks noEditPoints="1"/>
            </p:cNvSpPr>
            <p:nvPr/>
          </p:nvSpPr>
          <p:spPr bwMode="auto">
            <a:xfrm>
              <a:off x="4773612" y="4313238"/>
              <a:ext cx="1825626" cy="1603375"/>
            </a:xfrm>
            <a:custGeom>
              <a:avLst/>
              <a:gdLst>
                <a:gd name="T0" fmla="*/ 502 w 684"/>
                <a:gd name="T1" fmla="*/ 512 h 606"/>
                <a:gd name="T2" fmla="*/ 342 w 684"/>
                <a:gd name="T3" fmla="*/ 566 h 606"/>
                <a:gd name="T4" fmla="*/ 133 w 684"/>
                <a:gd name="T5" fmla="*/ 463 h 606"/>
                <a:gd name="T6" fmla="*/ 182 w 684"/>
                <a:gd name="T7" fmla="*/ 94 h 606"/>
                <a:gd name="T8" fmla="*/ 342 w 684"/>
                <a:gd name="T9" fmla="*/ 40 h 606"/>
                <a:gd name="T10" fmla="*/ 551 w 684"/>
                <a:gd name="T11" fmla="*/ 143 h 606"/>
                <a:gd name="T12" fmla="*/ 502 w 684"/>
                <a:gd name="T13" fmla="*/ 512 h 606"/>
                <a:gd name="T14" fmla="*/ 582 w 684"/>
                <a:gd name="T15" fmla="*/ 119 h 606"/>
                <a:gd name="T16" fmla="*/ 342 w 684"/>
                <a:gd name="T17" fmla="*/ 0 h 606"/>
                <a:gd name="T18" fmla="*/ 158 w 684"/>
                <a:gd name="T19" fmla="*/ 63 h 606"/>
                <a:gd name="T20" fmla="*/ 102 w 684"/>
                <a:gd name="T21" fmla="*/ 487 h 606"/>
                <a:gd name="T22" fmla="*/ 342 w 684"/>
                <a:gd name="T23" fmla="*/ 606 h 606"/>
                <a:gd name="T24" fmla="*/ 526 w 684"/>
                <a:gd name="T25" fmla="*/ 543 h 606"/>
                <a:gd name="T26" fmla="*/ 582 w 684"/>
                <a:gd name="T27" fmla="*/ 119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6">
                  <a:moveTo>
                    <a:pt x="502" y="512"/>
                  </a:moveTo>
                  <a:cubicBezTo>
                    <a:pt x="454" y="549"/>
                    <a:pt x="398" y="566"/>
                    <a:pt x="342" y="566"/>
                  </a:cubicBezTo>
                  <a:cubicBezTo>
                    <a:pt x="263" y="566"/>
                    <a:pt x="185" y="531"/>
                    <a:pt x="133" y="463"/>
                  </a:cubicBezTo>
                  <a:cubicBezTo>
                    <a:pt x="45" y="348"/>
                    <a:pt x="66" y="183"/>
                    <a:pt x="182" y="94"/>
                  </a:cubicBezTo>
                  <a:cubicBezTo>
                    <a:pt x="230" y="57"/>
                    <a:pt x="286" y="40"/>
                    <a:pt x="342" y="40"/>
                  </a:cubicBezTo>
                  <a:cubicBezTo>
                    <a:pt x="421" y="40"/>
                    <a:pt x="499" y="75"/>
                    <a:pt x="551" y="143"/>
                  </a:cubicBezTo>
                  <a:cubicBezTo>
                    <a:pt x="639" y="259"/>
                    <a:pt x="617" y="424"/>
                    <a:pt x="502" y="512"/>
                  </a:cubicBezTo>
                  <a:close/>
                  <a:moveTo>
                    <a:pt x="582" y="119"/>
                  </a:moveTo>
                  <a:cubicBezTo>
                    <a:pt x="523" y="41"/>
                    <a:pt x="433" y="0"/>
                    <a:pt x="342" y="0"/>
                  </a:cubicBezTo>
                  <a:cubicBezTo>
                    <a:pt x="278" y="0"/>
                    <a:pt x="213" y="21"/>
                    <a:pt x="158" y="63"/>
                  </a:cubicBezTo>
                  <a:cubicBezTo>
                    <a:pt x="25" y="165"/>
                    <a:pt x="0" y="354"/>
                    <a:pt x="102" y="487"/>
                  </a:cubicBezTo>
                  <a:cubicBezTo>
                    <a:pt x="161" y="565"/>
                    <a:pt x="251" y="606"/>
                    <a:pt x="342" y="606"/>
                  </a:cubicBezTo>
                  <a:cubicBezTo>
                    <a:pt x="406" y="606"/>
                    <a:pt x="471" y="586"/>
                    <a:pt x="526" y="543"/>
                  </a:cubicBezTo>
                  <a:cubicBezTo>
                    <a:pt x="659" y="442"/>
                    <a:pt x="684" y="252"/>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5110163" y="5127625"/>
              <a:ext cx="211138" cy="530225"/>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1"/>
                    <a:pt x="2" y="105"/>
                    <a:pt x="0" y="147"/>
                  </a:cubicBezTo>
                  <a:cubicBezTo>
                    <a:pt x="2" y="150"/>
                    <a:pt x="2" y="153"/>
                    <a:pt x="5" y="156"/>
                  </a:cubicBezTo>
                  <a:cubicBezTo>
                    <a:pt x="18" y="172"/>
                    <a:pt x="34" y="188"/>
                    <a:pt x="49" y="200"/>
                  </a:cubicBezTo>
                  <a:cubicBezTo>
                    <a:pt x="47" y="165"/>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5278438" y="4725988"/>
              <a:ext cx="420688" cy="422275"/>
            </a:xfrm>
            <a:custGeom>
              <a:avLst/>
              <a:gdLst>
                <a:gd name="T0" fmla="*/ 108 w 158"/>
                <a:gd name="T1" fmla="*/ 0 h 160"/>
                <a:gd name="T2" fmla="*/ 35 w 158"/>
                <a:gd name="T3" fmla="*/ 64 h 160"/>
                <a:gd name="T4" fmla="*/ 0 w 158"/>
                <a:gd name="T5" fmla="*/ 108 h 160"/>
                <a:gd name="T6" fmla="*/ 41 w 158"/>
                <a:gd name="T7" fmla="*/ 160 h 160"/>
                <a:gd name="T8" fmla="*/ 89 w 158"/>
                <a:gd name="T9" fmla="*/ 106 h 160"/>
                <a:gd name="T10" fmla="*/ 158 w 158"/>
                <a:gd name="T11" fmla="*/ 50 h 160"/>
                <a:gd name="T12" fmla="*/ 108 w 15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8" h="160">
                  <a:moveTo>
                    <a:pt x="108" y="0"/>
                  </a:moveTo>
                  <a:cubicBezTo>
                    <a:pt x="84" y="17"/>
                    <a:pt x="60" y="38"/>
                    <a:pt x="35" y="64"/>
                  </a:cubicBezTo>
                  <a:cubicBezTo>
                    <a:pt x="21" y="78"/>
                    <a:pt x="10" y="93"/>
                    <a:pt x="0" y="108"/>
                  </a:cubicBezTo>
                  <a:cubicBezTo>
                    <a:pt x="10" y="125"/>
                    <a:pt x="24" y="142"/>
                    <a:pt x="41" y="160"/>
                  </a:cubicBezTo>
                  <a:cubicBezTo>
                    <a:pt x="54" y="142"/>
                    <a:pt x="70" y="124"/>
                    <a:pt x="89" y="106"/>
                  </a:cubicBezTo>
                  <a:cubicBezTo>
                    <a:pt x="114" y="83"/>
                    <a:pt x="137" y="65"/>
                    <a:pt x="158" y="50"/>
                  </a:cubicBezTo>
                  <a:cubicBezTo>
                    <a:pt x="140" y="34"/>
                    <a:pt x="123" y="17"/>
                    <a:pt x="108"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5665788" y="4560888"/>
              <a:ext cx="569913" cy="238125"/>
            </a:xfrm>
            <a:custGeom>
              <a:avLst/>
              <a:gdLst>
                <a:gd name="T0" fmla="*/ 214 w 214"/>
                <a:gd name="T1" fmla="*/ 45 h 90"/>
                <a:gd name="T2" fmla="*/ 176 w 214"/>
                <a:gd name="T3" fmla="*/ 6 h 90"/>
                <a:gd name="T4" fmla="*/ 0 w 214"/>
                <a:gd name="T5" fmla="*/ 39 h 90"/>
                <a:gd name="T6" fmla="*/ 49 w 214"/>
                <a:gd name="T7" fmla="*/ 90 h 90"/>
                <a:gd name="T8" fmla="*/ 214 w 214"/>
                <a:gd name="T9" fmla="*/ 45 h 90"/>
              </a:gdLst>
              <a:ahLst/>
              <a:cxnLst>
                <a:cxn ang="0">
                  <a:pos x="T0" y="T1"/>
                </a:cxn>
                <a:cxn ang="0">
                  <a:pos x="T2" y="T3"/>
                </a:cxn>
                <a:cxn ang="0">
                  <a:pos x="T4" y="T5"/>
                </a:cxn>
                <a:cxn ang="0">
                  <a:pos x="T6" y="T7"/>
                </a:cxn>
                <a:cxn ang="0">
                  <a:pos x="T8" y="T9"/>
                </a:cxn>
              </a:cxnLst>
              <a:rect l="0" t="0" r="r" b="b"/>
              <a:pathLst>
                <a:path w="214" h="90">
                  <a:moveTo>
                    <a:pt x="214" y="45"/>
                  </a:moveTo>
                  <a:cubicBezTo>
                    <a:pt x="203" y="31"/>
                    <a:pt x="190" y="18"/>
                    <a:pt x="176" y="6"/>
                  </a:cubicBezTo>
                  <a:cubicBezTo>
                    <a:pt x="136" y="0"/>
                    <a:pt x="72" y="1"/>
                    <a:pt x="0" y="39"/>
                  </a:cubicBezTo>
                  <a:cubicBezTo>
                    <a:pt x="17" y="57"/>
                    <a:pt x="33" y="74"/>
                    <a:pt x="49" y="90"/>
                  </a:cubicBezTo>
                  <a:cubicBezTo>
                    <a:pt x="146" y="38"/>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5083175" y="4627563"/>
              <a:ext cx="195263" cy="500063"/>
            </a:xfrm>
            <a:custGeom>
              <a:avLst/>
              <a:gdLst>
                <a:gd name="T0" fmla="*/ 46 w 73"/>
                <a:gd name="T1" fmla="*/ 189 h 189"/>
                <a:gd name="T2" fmla="*/ 73 w 73"/>
                <a:gd name="T3" fmla="*/ 145 h 189"/>
                <a:gd name="T4" fmla="*/ 38 w 73"/>
                <a:gd name="T5" fmla="*/ 0 h 189"/>
                <a:gd name="T6" fmla="*/ 9 w 73"/>
                <a:gd name="T7" fmla="*/ 34 h 189"/>
                <a:gd name="T8" fmla="*/ 46 w 73"/>
                <a:gd name="T9" fmla="*/ 189 h 189"/>
              </a:gdLst>
              <a:ahLst/>
              <a:cxnLst>
                <a:cxn ang="0">
                  <a:pos x="T0" y="T1"/>
                </a:cxn>
                <a:cxn ang="0">
                  <a:pos x="T2" y="T3"/>
                </a:cxn>
                <a:cxn ang="0">
                  <a:pos x="T4" y="T5"/>
                </a:cxn>
                <a:cxn ang="0">
                  <a:pos x="T6" y="T7"/>
                </a:cxn>
                <a:cxn ang="0">
                  <a:pos x="T8" y="T9"/>
                </a:cxn>
              </a:cxnLst>
              <a:rect l="0" t="0" r="r" b="b"/>
              <a:pathLst>
                <a:path w="73" h="189">
                  <a:moveTo>
                    <a:pt x="46" y="189"/>
                  </a:moveTo>
                  <a:cubicBezTo>
                    <a:pt x="54" y="174"/>
                    <a:pt x="63" y="159"/>
                    <a:pt x="73" y="145"/>
                  </a:cubicBezTo>
                  <a:cubicBezTo>
                    <a:pt x="31" y="79"/>
                    <a:pt x="33" y="25"/>
                    <a:pt x="38" y="0"/>
                  </a:cubicBezTo>
                  <a:cubicBezTo>
                    <a:pt x="27" y="11"/>
                    <a:pt x="18"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5321300" y="5148263"/>
              <a:ext cx="946150" cy="466725"/>
            </a:xfrm>
            <a:custGeom>
              <a:avLst/>
              <a:gdLst>
                <a:gd name="T0" fmla="*/ 75 w 355"/>
                <a:gd name="T1" fmla="*/ 46 h 176"/>
                <a:gd name="T2" fmla="*/ 25 w 355"/>
                <a:gd name="T3" fmla="*/ 0 h 176"/>
                <a:gd name="T4" fmla="*/ 0 w 355"/>
                <a:gd name="T5" fmla="*/ 42 h 176"/>
                <a:gd name="T6" fmla="*/ 46 w 355"/>
                <a:gd name="T7" fmla="*/ 83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1"/>
                    <a:pt x="39" y="15"/>
                    <a:pt x="25" y="0"/>
                  </a:cubicBezTo>
                  <a:cubicBezTo>
                    <a:pt x="15" y="14"/>
                    <a:pt x="7" y="28"/>
                    <a:pt x="0" y="42"/>
                  </a:cubicBezTo>
                  <a:cubicBezTo>
                    <a:pt x="13" y="55"/>
                    <a:pt x="29" y="69"/>
                    <a:pt x="46" y="83"/>
                  </a:cubicBezTo>
                  <a:cubicBezTo>
                    <a:pt x="154" y="168"/>
                    <a:pt x="261" y="176"/>
                    <a:pt x="321" y="176"/>
                  </a:cubicBezTo>
                  <a:cubicBezTo>
                    <a:pt x="325" y="176"/>
                    <a:pt x="344" y="151"/>
                    <a:pt x="355" y="135"/>
                  </a:cubicBezTo>
                  <a:cubicBezTo>
                    <a:pt x="328" y="140"/>
                    <a:pt x="213" y="155"/>
                    <a:pt x="75"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5207000" y="5011738"/>
              <a:ext cx="180975" cy="247650"/>
            </a:xfrm>
            <a:custGeom>
              <a:avLst/>
              <a:gdLst>
                <a:gd name="T0" fmla="*/ 0 w 68"/>
                <a:gd name="T1" fmla="*/ 44 h 94"/>
                <a:gd name="T2" fmla="*/ 43 w 68"/>
                <a:gd name="T3" fmla="*/ 94 h 94"/>
                <a:gd name="T4" fmla="*/ 68 w 68"/>
                <a:gd name="T5" fmla="*/ 52 h 94"/>
                <a:gd name="T6" fmla="*/ 27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2"/>
                  </a:cubicBezTo>
                  <a:cubicBezTo>
                    <a:pt x="51" y="34"/>
                    <a:pt x="37" y="17"/>
                    <a:pt x="27" y="0"/>
                  </a:cubicBezTo>
                  <a:cubicBezTo>
                    <a:pt x="16" y="14"/>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5699125" y="4799013"/>
              <a:ext cx="673100" cy="555625"/>
            </a:xfrm>
            <a:custGeom>
              <a:avLst/>
              <a:gdLst>
                <a:gd name="T0" fmla="*/ 0 w 252"/>
                <a:gd name="T1" fmla="*/ 22 h 210"/>
                <a:gd name="T2" fmla="*/ 244 w 252"/>
                <a:gd name="T3" fmla="*/ 210 h 210"/>
                <a:gd name="T4" fmla="*/ 252 w 252"/>
                <a:gd name="T5" fmla="*/ 188 h 210"/>
                <a:gd name="T6" fmla="*/ 36 w 252"/>
                <a:gd name="T7" fmla="*/ 0 h 210"/>
                <a:gd name="T8" fmla="*/ 0 w 252"/>
                <a:gd name="T9" fmla="*/ 22 h 210"/>
              </a:gdLst>
              <a:ahLst/>
              <a:cxnLst>
                <a:cxn ang="0">
                  <a:pos x="T0" y="T1"/>
                </a:cxn>
                <a:cxn ang="0">
                  <a:pos x="T2" y="T3"/>
                </a:cxn>
                <a:cxn ang="0">
                  <a:pos x="T4" y="T5"/>
                </a:cxn>
                <a:cxn ang="0">
                  <a:pos x="T6" y="T7"/>
                </a:cxn>
                <a:cxn ang="0">
                  <a:pos x="T8" y="T9"/>
                </a:cxn>
              </a:cxnLst>
              <a:rect l="0" t="0" r="r" b="b"/>
              <a:pathLst>
                <a:path w="252" h="210">
                  <a:moveTo>
                    <a:pt x="0" y="22"/>
                  </a:moveTo>
                  <a:cubicBezTo>
                    <a:pt x="98" y="113"/>
                    <a:pt x="215" y="190"/>
                    <a:pt x="244" y="210"/>
                  </a:cubicBezTo>
                  <a:cubicBezTo>
                    <a:pt x="247" y="203"/>
                    <a:pt x="249" y="196"/>
                    <a:pt x="252" y="188"/>
                  </a:cubicBezTo>
                  <a:cubicBezTo>
                    <a:pt x="220" y="164"/>
                    <a:pt x="136" y="99"/>
                    <a:pt x="36" y="0"/>
                  </a:cubicBezTo>
                  <a:cubicBezTo>
                    <a:pt x="25" y="6"/>
                    <a:pt x="12" y="13"/>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5376863" y="4449763"/>
              <a:ext cx="288925" cy="276225"/>
            </a:xfrm>
            <a:custGeom>
              <a:avLst/>
              <a:gdLst>
                <a:gd name="T0" fmla="*/ 108 w 108"/>
                <a:gd name="T1" fmla="*/ 81 h 104"/>
                <a:gd name="T2" fmla="*/ 35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60" y="29"/>
                    <a:pt x="35" y="0"/>
                  </a:cubicBezTo>
                  <a:cubicBezTo>
                    <a:pt x="23" y="4"/>
                    <a:pt x="11" y="9"/>
                    <a:pt x="0" y="14"/>
                  </a:cubicBezTo>
                  <a:cubicBezTo>
                    <a:pt x="18" y="44"/>
                    <a:pt x="43" y="75"/>
                    <a:pt x="71" y="104"/>
                  </a:cubicBezTo>
                  <a:cubicBezTo>
                    <a:pt x="83" y="95"/>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5565775" y="4664075"/>
              <a:ext cx="230188" cy="193675"/>
            </a:xfrm>
            <a:custGeom>
              <a:avLst/>
              <a:gdLst>
                <a:gd name="T0" fmla="*/ 37 w 86"/>
                <a:gd name="T1" fmla="*/ 0 h 73"/>
                <a:gd name="T2" fmla="*/ 0 w 86"/>
                <a:gd name="T3" fmla="*/ 23 h 73"/>
                <a:gd name="T4" fmla="*/ 50 w 86"/>
                <a:gd name="T5" fmla="*/ 73 h 73"/>
                <a:gd name="T6" fmla="*/ 86 w 86"/>
                <a:gd name="T7" fmla="*/ 51 h 73"/>
                <a:gd name="T8" fmla="*/ 37 w 86"/>
                <a:gd name="T9" fmla="*/ 0 h 73"/>
              </a:gdLst>
              <a:ahLst/>
              <a:cxnLst>
                <a:cxn ang="0">
                  <a:pos x="T0" y="T1"/>
                </a:cxn>
                <a:cxn ang="0">
                  <a:pos x="T2" y="T3"/>
                </a:cxn>
                <a:cxn ang="0">
                  <a:pos x="T4" y="T5"/>
                </a:cxn>
                <a:cxn ang="0">
                  <a:pos x="T6" y="T7"/>
                </a:cxn>
                <a:cxn ang="0">
                  <a:pos x="T8" y="T9"/>
                </a:cxn>
              </a:cxnLst>
              <a:rect l="0" t="0" r="r" b="b"/>
              <a:pathLst>
                <a:path w="86" h="73">
                  <a:moveTo>
                    <a:pt x="37" y="0"/>
                  </a:moveTo>
                  <a:cubicBezTo>
                    <a:pt x="25" y="7"/>
                    <a:pt x="12" y="14"/>
                    <a:pt x="0" y="23"/>
                  </a:cubicBezTo>
                  <a:cubicBezTo>
                    <a:pt x="16" y="40"/>
                    <a:pt x="32" y="57"/>
                    <a:pt x="50" y="73"/>
                  </a:cubicBezTo>
                  <a:cubicBezTo>
                    <a:pt x="63" y="64"/>
                    <a:pt x="75" y="57"/>
                    <a:pt x="86" y="51"/>
                  </a:cubicBezTo>
                  <a:cubicBezTo>
                    <a:pt x="70" y="35"/>
                    <a:pt x="54" y="18"/>
                    <a:pt x="37"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5934075" y="4976813"/>
              <a:ext cx="341313" cy="338138"/>
            </a:xfrm>
            <a:custGeom>
              <a:avLst/>
              <a:gdLst>
                <a:gd name="T0" fmla="*/ 29 w 128"/>
                <a:gd name="T1" fmla="*/ 19 h 128"/>
                <a:gd name="T2" fmla="*/ 19 w 128"/>
                <a:gd name="T3" fmla="*/ 98 h 128"/>
                <a:gd name="T4" fmla="*/ 98 w 128"/>
                <a:gd name="T5" fmla="*/ 109 h 128"/>
                <a:gd name="T6" fmla="*/ 109 w 128"/>
                <a:gd name="T7" fmla="*/ 30 h 128"/>
                <a:gd name="T8" fmla="*/ 29 w 128"/>
                <a:gd name="T9" fmla="*/ 19 h 128"/>
              </a:gdLst>
              <a:ahLst/>
              <a:cxnLst>
                <a:cxn ang="0">
                  <a:pos x="T0" y="T1"/>
                </a:cxn>
                <a:cxn ang="0">
                  <a:pos x="T2" y="T3"/>
                </a:cxn>
                <a:cxn ang="0">
                  <a:pos x="T4" y="T5"/>
                </a:cxn>
                <a:cxn ang="0">
                  <a:pos x="T6" y="T7"/>
                </a:cxn>
                <a:cxn ang="0">
                  <a:pos x="T8" y="T9"/>
                </a:cxn>
              </a:cxnLst>
              <a:rect l="0" t="0" r="r" b="b"/>
              <a:pathLst>
                <a:path w="128" h="128">
                  <a:moveTo>
                    <a:pt x="29" y="19"/>
                  </a:moveTo>
                  <a:cubicBezTo>
                    <a:pt x="4" y="38"/>
                    <a:pt x="0" y="74"/>
                    <a:pt x="19" y="98"/>
                  </a:cubicBezTo>
                  <a:cubicBezTo>
                    <a:pt x="38" y="123"/>
                    <a:pt x="73" y="128"/>
                    <a:pt x="98" y="109"/>
                  </a:cubicBezTo>
                  <a:cubicBezTo>
                    <a:pt x="123" y="90"/>
                    <a:pt x="128" y="54"/>
                    <a:pt x="109"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5627688" y="5354638"/>
              <a:ext cx="314325" cy="312738"/>
            </a:xfrm>
            <a:custGeom>
              <a:avLst/>
              <a:gdLst>
                <a:gd name="T0" fmla="*/ 28 w 118"/>
                <a:gd name="T1" fmla="*/ 17 h 118"/>
                <a:gd name="T2" fmla="*/ 18 w 118"/>
                <a:gd name="T3" fmla="*/ 91 h 118"/>
                <a:gd name="T4" fmla="*/ 91 w 118"/>
                <a:gd name="T5" fmla="*/ 100 h 118"/>
                <a:gd name="T6" fmla="*/ 101 w 118"/>
                <a:gd name="T7" fmla="*/ 27 h 118"/>
                <a:gd name="T8" fmla="*/ 28 w 118"/>
                <a:gd name="T9" fmla="*/ 17 h 118"/>
              </a:gdLst>
              <a:ahLst/>
              <a:cxnLst>
                <a:cxn ang="0">
                  <a:pos x="T0" y="T1"/>
                </a:cxn>
                <a:cxn ang="0">
                  <a:pos x="T2" y="T3"/>
                </a:cxn>
                <a:cxn ang="0">
                  <a:pos x="T4" y="T5"/>
                </a:cxn>
                <a:cxn ang="0">
                  <a:pos x="T6" y="T7"/>
                </a:cxn>
                <a:cxn ang="0">
                  <a:pos x="T8" y="T9"/>
                </a:cxn>
              </a:cxnLst>
              <a:rect l="0" t="0" r="r" b="b"/>
              <a:pathLst>
                <a:path w="118" h="118">
                  <a:moveTo>
                    <a:pt x="28" y="17"/>
                  </a:moveTo>
                  <a:cubicBezTo>
                    <a:pt x="5" y="35"/>
                    <a:pt x="0" y="68"/>
                    <a:pt x="18" y="91"/>
                  </a:cubicBezTo>
                  <a:cubicBezTo>
                    <a:pt x="35" y="114"/>
                    <a:pt x="68" y="118"/>
                    <a:pt x="91" y="100"/>
                  </a:cubicBezTo>
                  <a:cubicBezTo>
                    <a:pt x="114" y="83"/>
                    <a:pt x="118" y="50"/>
                    <a:pt x="101" y="27"/>
                  </a:cubicBezTo>
                  <a:cubicBezTo>
                    <a:pt x="83" y="4"/>
                    <a:pt x="51" y="0"/>
                    <a:pt x="28" y="1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5065713" y="4889500"/>
              <a:ext cx="479425" cy="473075"/>
            </a:xfrm>
            <a:custGeom>
              <a:avLst/>
              <a:gdLst>
                <a:gd name="T0" fmla="*/ 41 w 180"/>
                <a:gd name="T1" fmla="*/ 26 h 179"/>
                <a:gd name="T2" fmla="*/ 26 w 180"/>
                <a:gd name="T3" fmla="*/ 138 h 179"/>
                <a:gd name="T4" fmla="*/ 138 w 180"/>
                <a:gd name="T5" fmla="*/ 153 h 179"/>
                <a:gd name="T6" fmla="*/ 153 w 180"/>
                <a:gd name="T7" fmla="*/ 41 h 179"/>
                <a:gd name="T8" fmla="*/ 41 w 180"/>
                <a:gd name="T9" fmla="*/ 26 h 179"/>
              </a:gdLst>
              <a:ahLst/>
              <a:cxnLst>
                <a:cxn ang="0">
                  <a:pos x="T0" y="T1"/>
                </a:cxn>
                <a:cxn ang="0">
                  <a:pos x="T2" y="T3"/>
                </a:cxn>
                <a:cxn ang="0">
                  <a:pos x="T4" y="T5"/>
                </a:cxn>
                <a:cxn ang="0">
                  <a:pos x="T6" y="T7"/>
                </a:cxn>
                <a:cxn ang="0">
                  <a:pos x="T8" y="T9"/>
                </a:cxn>
              </a:cxnLst>
              <a:rect l="0" t="0" r="r" b="b"/>
              <a:pathLst>
                <a:path w="180" h="179">
                  <a:moveTo>
                    <a:pt x="41" y="26"/>
                  </a:moveTo>
                  <a:cubicBezTo>
                    <a:pt x="6" y="53"/>
                    <a:pt x="0" y="103"/>
                    <a:pt x="26" y="138"/>
                  </a:cubicBezTo>
                  <a:cubicBezTo>
                    <a:pt x="53" y="173"/>
                    <a:pt x="103" y="179"/>
                    <a:pt x="138" y="153"/>
                  </a:cubicBezTo>
                  <a:cubicBezTo>
                    <a:pt x="173" y="126"/>
                    <a:pt x="180" y="76"/>
                    <a:pt x="153" y="41"/>
                  </a:cubicBezTo>
                  <a:cubicBezTo>
                    <a:pt x="126" y="6"/>
                    <a:pt x="76" y="0"/>
                    <a:pt x="41" y="2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7411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www.w3.org/XML/1998/namespace"/>
    <ds:schemaRef ds:uri="http://schemas.microsoft.com/office/2006/metadata/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AzureEvent</Template>
  <TotalTime>67</TotalTime>
  <Words>2843</Words>
  <Application>Microsoft Office PowerPoint</Application>
  <PresentationFormat>Widescreen</PresentationFormat>
  <Paragraphs>437</Paragraphs>
  <Slides>35</Slides>
  <Notes>29</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4" baseType="lpstr">
      <vt:lpstr>宋体</vt:lpstr>
      <vt:lpstr>Aharoni</vt:lpstr>
      <vt:lpstr>Arial</vt:lpstr>
      <vt:lpstr>Calibri</vt:lpstr>
      <vt:lpstr>Segoe UI</vt:lpstr>
      <vt:lpstr>Segoe UI Light</vt:lpstr>
      <vt:lpstr>Wingdings</vt:lpstr>
      <vt:lpstr>1_Azure Event</vt:lpstr>
      <vt:lpstr>think-cell Slide</vt:lpstr>
      <vt:lpstr>Building Cloud Solutions</vt:lpstr>
      <vt:lpstr>Agenda</vt:lpstr>
      <vt:lpstr>Host your applications on Azure</vt:lpstr>
      <vt:lpstr>Your service</vt:lpstr>
      <vt:lpstr>PowerPoint Presentation</vt:lpstr>
      <vt:lpstr>PowerPoint Presentation</vt:lpstr>
      <vt:lpstr>PowerPoint Presentation</vt:lpstr>
      <vt:lpstr>Demo: Deploying a Website to Azure</vt:lpstr>
      <vt:lpstr>What just happened?</vt:lpstr>
      <vt:lpstr>PowerPoint Presentation</vt:lpstr>
      <vt:lpstr>PowerPoint Presentation</vt:lpstr>
      <vt:lpstr>Cloud Services</vt:lpstr>
      <vt:lpstr>Cloud Services</vt:lpstr>
      <vt:lpstr>What is a Cloud Service?</vt:lpstr>
      <vt:lpstr>How do roles communicate?</vt:lpstr>
      <vt:lpstr>PowerPoint Presentation</vt:lpstr>
      <vt:lpstr>Worker Role</vt:lpstr>
      <vt:lpstr>Web Role</vt:lpstr>
      <vt:lpstr>Worker Role Patterns</vt:lpstr>
      <vt:lpstr>Worker Role Patterns</vt:lpstr>
      <vt:lpstr>Roles and Instances</vt:lpstr>
      <vt:lpstr>PowerPoint Presentation</vt:lpstr>
      <vt:lpstr>Integrated development experience  powered by Visual Studio + Azure SDK</vt:lpstr>
      <vt:lpstr>Demo: A Hello World Cloud Service </vt:lpstr>
      <vt:lpstr>Design for Cloud</vt:lpstr>
      <vt:lpstr>A different mindset</vt:lpstr>
      <vt:lpstr>Sample architecture</vt:lpstr>
      <vt:lpstr>Redundancy in Microsoft Azure </vt:lpstr>
      <vt:lpstr>Reliability in Microsoft Azure</vt:lpstr>
      <vt:lpstr>What does failsafe mean for my applications?</vt:lpstr>
      <vt:lpstr>Scaling in Microsoft Azure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Nazik Huq</cp:lastModifiedBy>
  <cp:revision>27</cp:revision>
  <cp:lastPrinted>2014-03-26T17:46:13Z</cp:lastPrinted>
  <dcterms:created xsi:type="dcterms:W3CDTF">2015-04-24T19:16:14Z</dcterms:created>
  <dcterms:modified xsi:type="dcterms:W3CDTF">2015-05-15T18:58:47Z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